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1" r:id="rId1"/>
    <p:sldMasterId id="2147483719" r:id="rId2"/>
  </p:sldMasterIdLst>
  <p:notesMasterIdLst>
    <p:notesMasterId r:id="rId20"/>
  </p:notesMasterIdLst>
  <p:handoutMasterIdLst>
    <p:handoutMasterId r:id="rId21"/>
  </p:handoutMasterIdLst>
  <p:sldIdLst>
    <p:sldId id="285" r:id="rId3"/>
    <p:sldId id="258" r:id="rId4"/>
    <p:sldId id="401" r:id="rId5"/>
    <p:sldId id="406" r:id="rId6"/>
    <p:sldId id="407" r:id="rId7"/>
    <p:sldId id="408" r:id="rId8"/>
    <p:sldId id="396" r:id="rId9"/>
    <p:sldId id="400" r:id="rId10"/>
    <p:sldId id="380" r:id="rId11"/>
    <p:sldId id="389" r:id="rId12"/>
    <p:sldId id="387" r:id="rId13"/>
    <p:sldId id="374" r:id="rId14"/>
    <p:sldId id="382" r:id="rId15"/>
    <p:sldId id="383" r:id="rId16"/>
    <p:sldId id="384" r:id="rId17"/>
    <p:sldId id="388" r:id="rId18"/>
    <p:sldId id="410" r:id="rId19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8FF6B41-5BA1-401C-B086-57F20A603EEE}">
          <p14:sldIdLst>
            <p14:sldId id="285"/>
            <p14:sldId id="258"/>
            <p14:sldId id="401"/>
            <p14:sldId id="406"/>
            <p14:sldId id="407"/>
            <p14:sldId id="408"/>
            <p14:sldId id="396"/>
            <p14:sldId id="400"/>
            <p14:sldId id="380"/>
            <p14:sldId id="389"/>
            <p14:sldId id="387"/>
            <p14:sldId id="374"/>
            <p14:sldId id="382"/>
            <p14:sldId id="383"/>
            <p14:sldId id="384"/>
            <p14:sldId id="388"/>
            <p14:sldId id="4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991F"/>
    <a:srgbClr val="D1E0FF"/>
    <a:srgbClr val="0000C4"/>
    <a:srgbClr val="00682F"/>
    <a:srgbClr val="78B832"/>
    <a:srgbClr val="F8FCEE"/>
    <a:srgbClr val="860000"/>
    <a:srgbClr val="005828"/>
    <a:srgbClr val="00D05E"/>
    <a:srgbClr val="22C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244" autoAdjust="0"/>
    <p:restoredTop sz="94840" autoAdjust="0"/>
  </p:normalViewPr>
  <p:slideViewPr>
    <p:cSldViewPr>
      <p:cViewPr varScale="1">
        <p:scale>
          <a:sx n="109" d="100"/>
          <a:sy n="109" d="100"/>
        </p:scale>
        <p:origin x="91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325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1200" dirty="0">
                <a:cs typeface="B Titr" panose="00000700000000000000" pitchFamily="2" charset="-78"/>
              </a:rPr>
              <a:t>رضايت</a:t>
            </a:r>
            <a:r>
              <a:rPr lang="fa-IR" sz="1200" baseline="0" dirty="0">
                <a:cs typeface="B Titr" panose="00000700000000000000" pitchFamily="2" charset="-78"/>
              </a:rPr>
              <a:t> خدمات صنعتي</a:t>
            </a:r>
            <a:endParaRPr lang="en-US" sz="1200" dirty="0"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9.4386018041006201E-2"/>
          <c:y val="3.30692566577917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0.20110579111281543"/>
          <c:y val="6.1288355672440779E-2"/>
          <c:w val="0.65832918206220814"/>
          <c:h val="0.471745097656292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7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2CE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2F8-4D0B-9753-BD1595A8B88C}"/>
              </c:ext>
            </c:extLst>
          </c:dPt>
          <c:dPt>
            <c:idx val="1"/>
            <c:invertIfNegative val="0"/>
            <c:bubble3D val="0"/>
            <c:spPr>
              <a:solidFill>
                <a:srgbClr val="86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2F8-4D0B-9753-BD1595A8B88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2F8-4D0B-9753-BD1595A8B88C}"/>
              </c:ext>
            </c:extLst>
          </c:dPt>
          <c:dPt>
            <c:idx val="3"/>
            <c:invertIfNegative val="0"/>
            <c:bubble3D val="0"/>
            <c:spPr>
              <a:solidFill>
                <a:srgbClr val="0000C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62F8-4D0B-9753-BD1595A8B88C}"/>
              </c:ext>
            </c:extLst>
          </c:dPt>
          <c:dPt>
            <c:idx val="4"/>
            <c:invertIfNegative val="0"/>
            <c:bubble3D val="0"/>
            <c:spPr>
              <a:solidFill>
                <a:srgbClr val="78B83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62F8-4D0B-9753-BD1595A8B88C}"/>
              </c:ext>
            </c:extLst>
          </c:dPt>
          <c:dLbls>
            <c:dLbl>
              <c:idx val="0"/>
              <c:layout>
                <c:manualLayout>
                  <c:x val="2.2398944930528806E-7"/>
                  <c:y val="0.158156540834239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a-I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F8-4D0B-9753-BD1595A8B88C}"/>
                </c:ext>
              </c:extLst>
            </c:dLbl>
            <c:dLbl>
              <c:idx val="1"/>
              <c:layout>
                <c:manualLayout>
                  <c:x val="3.9258630761457658E-3"/>
                  <c:y val="0.173236035074243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F8-4D0B-9753-BD1595A8B88C}"/>
                </c:ext>
              </c:extLst>
            </c:dLbl>
            <c:dLbl>
              <c:idx val="2"/>
              <c:layout>
                <c:manualLayout>
                  <c:x val="1.0297914927015277E-2"/>
                  <c:y val="0.186287541960416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a-I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F8-4D0B-9753-BD1595A8B88C}"/>
                </c:ext>
              </c:extLst>
            </c:dLbl>
            <c:dLbl>
              <c:idx val="3"/>
              <c:layout>
                <c:manualLayout>
                  <c:x val="2.2398944920098485E-7"/>
                  <c:y val="0.169179626386836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F8-4D0B-9753-BD1595A8B88C}"/>
                </c:ext>
              </c:extLst>
            </c:dLbl>
            <c:dLbl>
              <c:idx val="4"/>
              <c:layout>
                <c:manualLayout>
                  <c:x val="-5.6891080202558135E-3"/>
                  <c:y val="0.217328377284632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a-I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F8-4D0B-9753-BD1595A8B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'رضايت خدمات'!$B$3:$B$7</c:f>
              <c:strCache>
                <c:ptCount val="5"/>
                <c:pt idx="0">
                  <c:v>تهيه و توزيع غذا</c:v>
                </c:pt>
                <c:pt idx="1">
                  <c:v>خريد</c:v>
                </c:pt>
                <c:pt idx="2">
                  <c:v>اياب و ذهاب</c:v>
                </c:pt>
                <c:pt idx="3">
                  <c:v>نظافت ستادي و مهمانداري</c:v>
                </c:pt>
                <c:pt idx="4">
                  <c:v>نظافت محاوط و فضاي سبز</c:v>
                </c:pt>
              </c:strCache>
            </c:strRef>
          </c:cat>
          <c:val>
            <c:numRef>
              <c:f>'رضايت خدمات'!$C$3:$C$7</c:f>
              <c:numCache>
                <c:formatCode>0%</c:formatCode>
                <c:ptCount val="5"/>
                <c:pt idx="0">
                  <c:v>0.78</c:v>
                </c:pt>
                <c:pt idx="1">
                  <c:v>0.77</c:v>
                </c:pt>
                <c:pt idx="2">
                  <c:v>0.74</c:v>
                </c:pt>
                <c:pt idx="3">
                  <c:v>0.73</c:v>
                </c:pt>
                <c:pt idx="4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2F8-4D0B-9753-BD1595A8B8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460439903"/>
        <c:axId val="1460430335"/>
      </c:barChart>
      <c:catAx>
        <c:axId val="1460439903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fa-IR"/>
          </a:p>
        </c:txPr>
        <c:crossAx val="1460430335"/>
        <c:crosses val="autoZero"/>
        <c:auto val="1"/>
        <c:lblAlgn val="ctr"/>
        <c:lblOffset val="100"/>
        <c:noMultiLvlLbl val="0"/>
      </c:catAx>
      <c:valAx>
        <c:axId val="1460430335"/>
        <c:scaling>
          <c:orientation val="minMax"/>
          <c:min val="0.5"/>
        </c:scaling>
        <c:delete val="1"/>
        <c:axPos val="r"/>
        <c:numFmt formatCode="0%" sourceLinked="1"/>
        <c:majorTickMark val="none"/>
        <c:minorTickMark val="none"/>
        <c:tickLblPos val="nextTo"/>
        <c:crossAx val="1460439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1200" b="0" dirty="0">
                <a:solidFill>
                  <a:schemeClr val="tx1"/>
                </a:solidFill>
                <a:cs typeface="B Titr" panose="00000700000000000000" pitchFamily="2" charset="-78"/>
              </a:rPr>
              <a:t>رضايت خدمات</a:t>
            </a:r>
            <a:r>
              <a:rPr lang="fa-IR" sz="1200" b="0" baseline="0" dirty="0">
                <a:solidFill>
                  <a:schemeClr val="tx1"/>
                </a:solidFill>
                <a:cs typeface="B Titr" panose="00000700000000000000" pitchFamily="2" charset="-78"/>
              </a:rPr>
              <a:t> حمل و نقل</a:t>
            </a:r>
            <a:endParaRPr lang="en-US" sz="1200" b="0" dirty="0">
              <a:solidFill>
                <a:schemeClr val="tx1"/>
              </a:solidFill>
              <a:cs typeface="B Titr" panose="00000700000000000000" pitchFamily="2" charset="-78"/>
            </a:endParaRPr>
          </a:p>
        </c:rich>
      </c:tx>
      <c:layout>
        <c:manualLayout>
          <c:xMode val="edge"/>
          <c:yMode val="edge"/>
          <c:x val="0.49284206965564481"/>
          <c:y val="4.12779194746683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7.5769671270038627E-2"/>
          <c:y val="1.1109876680368928E-4"/>
          <c:w val="0.82580925565709273"/>
          <c:h val="0.830078868305412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8E"/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3.1779501977257782E-3"/>
                  <c:y val="0.331452635530918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B4-424F-B641-012B830AAD70}"/>
                </c:ext>
              </c:extLst>
            </c:dLbl>
            <c:dLbl>
              <c:idx val="1"/>
              <c:layout>
                <c:manualLayout>
                  <c:x val="-1.5889125432509501E-3"/>
                  <c:y val="0.212859490707928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B4-424F-B641-012B830AAD70}"/>
                </c:ext>
              </c:extLst>
            </c:dLbl>
            <c:dLbl>
              <c:idx val="2"/>
              <c:layout>
                <c:manualLayout>
                  <c:x val="-4.7667376297527916E-3"/>
                  <c:y val="0.203736941106160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B4-424F-B641-012B830AAD70}"/>
                </c:ext>
              </c:extLst>
            </c:dLbl>
            <c:dLbl>
              <c:idx val="3"/>
              <c:layout>
                <c:manualLayout>
                  <c:x val="0"/>
                  <c:y val="0.2006960912389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B4-424F-B641-012B830AAD70}"/>
                </c:ext>
              </c:extLst>
            </c:dLbl>
            <c:dLbl>
              <c:idx val="4"/>
              <c:layout>
                <c:manualLayout>
                  <c:x val="-1.5889125432509501E-3"/>
                  <c:y val="0.2006960912389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B4-424F-B641-012B830AAD70}"/>
                </c:ext>
              </c:extLst>
            </c:dLbl>
            <c:dLbl>
              <c:idx val="5"/>
              <c:layout>
                <c:manualLayout>
                  <c:x val="1.5889125432509501E-3"/>
                  <c:y val="0.19765524137164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B4-424F-B641-012B830AAD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PowerPoint]مولفه ها'!$A$13:$A$18</c:f>
              <c:strCache>
                <c:ptCount val="6"/>
                <c:pt idx="0">
                  <c:v>حمل وارداتي</c:v>
                </c:pt>
                <c:pt idx="1">
                  <c:v>حمل صادراتي</c:v>
                </c:pt>
                <c:pt idx="2">
                  <c:v>حمل بدنه</c:v>
                </c:pt>
                <c:pt idx="3">
                  <c:v>حمل خودرو - شهرستان</c:v>
                </c:pt>
                <c:pt idx="4">
                  <c:v>حمل خودرو - تهران</c:v>
                </c:pt>
                <c:pt idx="5">
                  <c:v>حمل قطعه</c:v>
                </c:pt>
              </c:strCache>
            </c:strRef>
          </c:cat>
          <c:val>
            <c:numRef>
              <c:f>'[Chart in Microsoft PowerPoint]مولفه ها'!$B$13:$B$18</c:f>
              <c:numCache>
                <c:formatCode>0.00%</c:formatCode>
                <c:ptCount val="6"/>
                <c:pt idx="0">
                  <c:v>0.81950000000000001</c:v>
                </c:pt>
                <c:pt idx="1">
                  <c:v>0.74109999999999998</c:v>
                </c:pt>
                <c:pt idx="2">
                  <c:v>0.73280000000000001</c:v>
                </c:pt>
                <c:pt idx="3">
                  <c:v>0.72899999999999998</c:v>
                </c:pt>
                <c:pt idx="4">
                  <c:v>0.72899999999999998</c:v>
                </c:pt>
                <c:pt idx="5">
                  <c:v>0.72240000000000004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AB4-424F-B641-012B830AA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538520736"/>
        <c:axId val="538521568"/>
      </c:barChart>
      <c:catAx>
        <c:axId val="53852073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fa-IR"/>
          </a:p>
        </c:txPr>
        <c:crossAx val="538521568"/>
        <c:crosses val="autoZero"/>
        <c:auto val="1"/>
        <c:lblAlgn val="ctr"/>
        <c:lblOffset val="100"/>
        <c:noMultiLvlLbl val="0"/>
      </c:catAx>
      <c:valAx>
        <c:axId val="538521568"/>
        <c:scaling>
          <c:orientation val="minMax"/>
          <c:max val="1"/>
          <c:min val="0.4"/>
        </c:scaling>
        <c:delete val="1"/>
        <c:axPos val="r"/>
        <c:numFmt formatCode="0.00%" sourceLinked="1"/>
        <c:majorTickMark val="none"/>
        <c:minorTickMark val="none"/>
        <c:tickLblPos val="nextTo"/>
        <c:crossAx val="53852073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1200" dirty="0">
                <a:solidFill>
                  <a:schemeClr val="tx1"/>
                </a:solidFill>
                <a:cs typeface="B Titr" panose="00000700000000000000" pitchFamily="2" charset="-78"/>
              </a:rPr>
              <a:t>رضايت خدمات امور</a:t>
            </a:r>
            <a:r>
              <a:rPr lang="fa-IR" sz="1200" baseline="0" dirty="0">
                <a:solidFill>
                  <a:schemeClr val="tx1"/>
                </a:solidFill>
                <a:cs typeface="B Titr" panose="00000700000000000000" pitchFamily="2" charset="-78"/>
              </a:rPr>
              <a:t> لجستيكي</a:t>
            </a:r>
            <a:endParaRPr lang="en-US" sz="1200" dirty="0">
              <a:solidFill>
                <a:schemeClr val="tx1"/>
              </a:solidFill>
              <a:cs typeface="B Titr" panose="000007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2.6632849112422651E-2"/>
          <c:y val="3.48187118993947E-2"/>
          <c:w val="0.94673430177515472"/>
          <c:h val="0.779425045962634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Sheet1!$A$29</c:f>
              <c:strCache>
                <c:ptCount val="1"/>
                <c:pt idx="0">
                  <c:v>رضايت كل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582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8D-45E3-8E37-3DDB635C6162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8D-45E3-8E37-3DDB635C6162}"/>
              </c:ext>
            </c:extLst>
          </c:dPt>
          <c:dPt>
            <c:idx val="2"/>
            <c:invertIfNegative val="0"/>
            <c:bubble3D val="0"/>
            <c:spPr>
              <a:solidFill>
                <a:srgbClr val="0000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88D-45E3-8E37-3DDB635C6162}"/>
              </c:ext>
            </c:extLst>
          </c:dPt>
          <c:dLbls>
            <c:dLbl>
              <c:idx val="0"/>
              <c:layout>
                <c:manualLayout>
                  <c:x val="-1.7123232262217722E-3"/>
                  <c:y val="0.141787078124217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8D-45E3-8E37-3DDB635C6162}"/>
                </c:ext>
              </c:extLst>
            </c:dLbl>
            <c:dLbl>
              <c:idx val="1"/>
              <c:layout>
                <c:manualLayout>
                  <c:x val="3.4246464524438579E-3"/>
                  <c:y val="0.16945284946552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a-I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8D-45E3-8E37-3DDB635C6162}"/>
                </c:ext>
              </c:extLst>
            </c:dLbl>
            <c:dLbl>
              <c:idx val="2"/>
              <c:layout>
                <c:manualLayout>
                  <c:x val="3.4246464524437955E-3"/>
                  <c:y val="0.155619963794872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8D-45E3-8E37-3DDB635C61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Sheet1!$B$28:$D$28</c:f>
              <c:strCache>
                <c:ptCount val="3"/>
                <c:pt idx="0">
                  <c:v>نت تجهيزات پشتيباني توليد </c:v>
                </c:pt>
                <c:pt idx="1">
                  <c:v>پشتيباني ترابري توليد</c:v>
                </c:pt>
                <c:pt idx="2">
                  <c:v>امور مرتبط با انبار سنكرون </c:v>
                </c:pt>
              </c:strCache>
            </c:strRef>
          </c:cat>
          <c:val>
            <c:numRef>
              <c:f>Sheet1!$B$29:$D$29</c:f>
              <c:numCache>
                <c:formatCode>0.00%</c:formatCode>
                <c:ptCount val="3"/>
                <c:pt idx="0">
                  <c:v>0.64339999999999997</c:v>
                </c:pt>
                <c:pt idx="1">
                  <c:v>0.69469999999999998</c:v>
                </c:pt>
                <c:pt idx="2">
                  <c:v>0.64900000000000002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8D-45E3-8E37-3DDB635C61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72995919"/>
        <c:axId val="1972998831"/>
      </c:barChart>
      <c:catAx>
        <c:axId val="1972995919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fa-IR"/>
          </a:p>
        </c:txPr>
        <c:crossAx val="1972998831"/>
        <c:crosses val="autoZero"/>
        <c:auto val="1"/>
        <c:lblAlgn val="ctr"/>
        <c:lblOffset val="100"/>
        <c:noMultiLvlLbl val="0"/>
      </c:catAx>
      <c:valAx>
        <c:axId val="1972998831"/>
        <c:scaling>
          <c:orientation val="minMax"/>
          <c:min val="0.4"/>
        </c:scaling>
        <c:delete val="1"/>
        <c:axPos val="r"/>
        <c:numFmt formatCode="0.00%" sourceLinked="1"/>
        <c:majorTickMark val="none"/>
        <c:minorTickMark val="none"/>
        <c:tickLblPos val="nextTo"/>
        <c:crossAx val="1972995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1200" dirty="0">
                <a:cs typeface="B Titr" panose="00000700000000000000" pitchFamily="2" charset="-78"/>
              </a:rPr>
              <a:t>رضايت</a:t>
            </a:r>
            <a:r>
              <a:rPr lang="fa-IR" sz="1200" baseline="0" dirty="0">
                <a:cs typeface="B Titr" panose="00000700000000000000" pitchFamily="2" charset="-78"/>
              </a:rPr>
              <a:t> كاركنان</a:t>
            </a:r>
            <a:endParaRPr lang="en-US" sz="1200" dirty="0">
              <a:cs typeface="B Titr" panose="00000700000000000000" pitchFamily="2" charset="-78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6.6521782193304582E-2"/>
          <c:y val="8.3873396783073484E-2"/>
          <c:w val="0.86695643561339086"/>
          <c:h val="0.862235986124998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582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582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AB-45B1-8721-88C80EB5E680}"/>
              </c:ext>
            </c:extLst>
          </c:dPt>
          <c:dPt>
            <c:idx val="1"/>
            <c:invertIfNegative val="0"/>
            <c:bubble3D val="0"/>
            <c:spPr>
              <a:solidFill>
                <a:srgbClr val="00582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6AB-45B1-8721-88C80EB5E680}"/>
              </c:ext>
            </c:extLst>
          </c:dPt>
          <c:dLbls>
            <c:dLbl>
              <c:idx val="0"/>
              <c:layout>
                <c:manualLayout>
                  <c:x val="3.0238126076157678E-2"/>
                  <c:y val="0.27126576985273243"/>
                </c:manualLayout>
              </c:layout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B55C45F-14D5-43FB-ABCA-71A87ABF169C}" type="VALUE">
                      <a:rPr lang="en-US" sz="1200">
                        <a:solidFill>
                          <a:schemeClr val="bg1"/>
                        </a:solidFill>
                      </a:rPr>
                      <a:pPr>
                        <a:defRPr sz="12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fa-I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a-I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688085696435916"/>
                      <c:h val="0.1499628899258107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6AB-45B1-8721-88C80EB5E680}"/>
                </c:ext>
              </c:extLst>
            </c:dLbl>
            <c:dLbl>
              <c:idx val="1"/>
              <c:layout>
                <c:manualLayout>
                  <c:x val="0"/>
                  <c:y val="8.5098038077016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AB-45B1-8721-88C80EB5E6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a-I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</c:f>
              <c:strCache>
                <c:ptCount val="1"/>
                <c:pt idx="0">
                  <c:v>ميانگين رضايت محاسبه شده</c:v>
                </c:pt>
              </c:strCache>
            </c:strRef>
          </c:cat>
          <c:val>
            <c:numRef>
              <c:f>Sheet1!$B$1</c:f>
              <c:numCache>
                <c:formatCode>0.00%</c:formatCode>
                <c:ptCount val="1"/>
                <c:pt idx="0">
                  <c:v>0.69638912540257247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6AB-45B1-8721-88C80EB5E6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85585568"/>
        <c:axId val="1885575168"/>
      </c:barChart>
      <c:catAx>
        <c:axId val="1885585568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1885575168"/>
        <c:crosses val="autoZero"/>
        <c:auto val="1"/>
        <c:lblAlgn val="ctr"/>
        <c:lblOffset val="100"/>
        <c:noMultiLvlLbl val="0"/>
      </c:catAx>
      <c:valAx>
        <c:axId val="1885575168"/>
        <c:scaling>
          <c:orientation val="minMax"/>
          <c:min val="0.4"/>
        </c:scaling>
        <c:delete val="1"/>
        <c:axPos val="r"/>
        <c:numFmt formatCode="0.00%" sourceLinked="1"/>
        <c:majorTickMark val="none"/>
        <c:minorTickMark val="none"/>
        <c:tickLblPos val="nextTo"/>
        <c:crossAx val="188558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1200" dirty="0">
                <a:solidFill>
                  <a:schemeClr val="tx1"/>
                </a:solidFill>
                <a:cs typeface="B Titr" panose="00000700000000000000" pitchFamily="2" charset="-78"/>
              </a:rPr>
              <a:t>رضايت زنجيره تامين حمل و نقل</a:t>
            </a:r>
          </a:p>
        </c:rich>
      </c:tx>
      <c:layout>
        <c:manualLayout>
          <c:xMode val="edge"/>
          <c:yMode val="edge"/>
          <c:x val="0.16995044532089026"/>
          <c:y val="6.41342881094019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1.1607506573343672E-3"/>
          <c:y val="0.26939094309386497"/>
          <c:w val="0.93888888888888888"/>
          <c:h val="0.674491975639070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Sheet1!$C$28</c:f>
              <c:strCache>
                <c:ptCount val="1"/>
                <c:pt idx="0">
                  <c:v>ميانگين رضايت</c:v>
                </c:pt>
              </c:strCache>
            </c:strRef>
          </c:tx>
          <c:spPr>
            <a:solidFill>
              <a:srgbClr val="00743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4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DAA-4716-89A0-00C3696CA549}"/>
              </c:ext>
            </c:extLst>
          </c:dPt>
          <c:dLbls>
            <c:dLbl>
              <c:idx val="0"/>
              <c:layout>
                <c:manualLayout>
                  <c:x val="2.5160398844572825E-2"/>
                  <c:y val="0.35076847521992505"/>
                </c:manualLayout>
              </c:layout>
              <c:tx>
                <c:rich>
                  <a:bodyPr rot="-5400000" spcFirstLastPara="1" vertOverflow="ellipsis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30FFF51-CD26-45B0-B481-122C92273322}" type="VALUE">
                      <a:rPr lang="en-US" sz="1200" b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fa-I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fa-I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02113191126912"/>
                      <c:h val="0.274174081667693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DAA-4716-89A0-00C3696CA5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fa-I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Sheet1!$D$28</c:f>
              <c:numCache>
                <c:formatCode>0.00%</c:formatCode>
                <c:ptCount val="1"/>
                <c:pt idx="0">
                  <c:v>0.72860000000000003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AA-4716-89A0-00C3696CA5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60151711"/>
        <c:axId val="1260152959"/>
      </c:barChart>
      <c:catAx>
        <c:axId val="1260151711"/>
        <c:scaling>
          <c:orientation val="maxMin"/>
        </c:scaling>
        <c:delete val="1"/>
        <c:axPos val="b"/>
        <c:majorTickMark val="none"/>
        <c:minorTickMark val="none"/>
        <c:tickLblPos val="nextTo"/>
        <c:crossAx val="1260152959"/>
        <c:crosses val="autoZero"/>
        <c:auto val="1"/>
        <c:lblAlgn val="ctr"/>
        <c:lblOffset val="100"/>
        <c:noMultiLvlLbl val="0"/>
      </c:catAx>
      <c:valAx>
        <c:axId val="1260152959"/>
        <c:scaling>
          <c:orientation val="minMax"/>
        </c:scaling>
        <c:delete val="1"/>
        <c:axPos val="r"/>
        <c:numFmt formatCode="0.00%" sourceLinked="1"/>
        <c:majorTickMark val="none"/>
        <c:minorTickMark val="none"/>
        <c:tickLblPos val="nextTo"/>
        <c:crossAx val="1260151711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a-I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4986C8-459C-4F38-AF36-3D88C19F44CA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1ABFFE9-8E9A-4856-9128-F1E9EE0672B1}">
      <dgm:prSet phldrT="[Text]"/>
      <dgm:spPr>
        <a:xfrm>
          <a:off x="144782" y="2221758"/>
          <a:ext cx="1265218" cy="503135"/>
        </a:xfrm>
        <a:prstGeom prst="roundRect">
          <a:avLst>
            <a:gd name="adj" fmla="val 10000"/>
          </a:avLst>
        </a:prstGeom>
        <a:solidFill>
          <a:srgbClr val="54A021">
            <a:hueOff val="0"/>
            <a:satOff val="0"/>
            <a:lumOff val="0"/>
            <a:alphaOff val="0"/>
          </a:srgb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a-IR">
              <a:solidFill>
                <a:sysClr val="window" lastClr="FFFFFF"/>
              </a:solidFill>
              <a:latin typeface="Trebuchet MS" panose="020B0603020202020204"/>
              <a:ea typeface="+mn-ea"/>
              <a:cs typeface="Tahoma" panose="020B0604030504040204" pitchFamily="34" charset="0"/>
            </a:rPr>
            <a:t>1950</a:t>
          </a:r>
          <a:endParaRPr lang="en-US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B37E9C00-3F8C-4EF5-A1AC-1C3A4654BC06}" type="parTrans" cxnId="{2F9D0179-6091-4E8F-BAE6-6108E0487B8B}">
      <dgm:prSet/>
      <dgm:spPr/>
      <dgm:t>
        <a:bodyPr/>
        <a:lstStyle/>
        <a:p>
          <a:endParaRPr lang="en-US"/>
        </a:p>
      </dgm:t>
    </dgm:pt>
    <dgm:pt modelId="{6E5D706B-992B-4F86-B8ED-EE0B77C3E980}" type="sibTrans" cxnId="{2F9D0179-6091-4E8F-BAE6-6108E0487B8B}">
      <dgm:prSet/>
      <dgm:spPr>
        <a:xfrm rot="20981168">
          <a:off x="524187" y="1017050"/>
          <a:ext cx="2231354" cy="2231354"/>
        </a:xfrm>
        <a:prstGeom prst="leftCircularArrow">
          <a:avLst>
            <a:gd name="adj1" fmla="val 2874"/>
            <a:gd name="adj2" fmla="val 351416"/>
            <a:gd name="adj3" fmla="val 1834046"/>
            <a:gd name="adj4" fmla="val 8731609"/>
            <a:gd name="adj5" fmla="val 3354"/>
          </a:avLst>
        </a:prstGeom>
        <a:solidFill>
          <a:srgbClr val="54A021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7952315D-52A5-4F32-8BAE-B30E61C5A6C4}">
      <dgm:prSet phldrT="[Text]" custT="1"/>
      <dgm:spPr>
        <a:xfrm>
          <a:off x="3181" y="1164354"/>
          <a:ext cx="1510110" cy="111981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 rtl="1"/>
          <a:r>
            <a:rPr lang="en-US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ea typeface="+mn-ea"/>
              <a:cs typeface="B Nazanin" panose="00000400000000000000" pitchFamily="2" charset="-78"/>
            </a:rPr>
            <a:t> </a:t>
          </a:r>
          <a:r>
            <a:rPr lang="ar-SA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ea typeface="+mn-ea"/>
              <a:cs typeface="B Nazanin" panose="00000400000000000000" pitchFamily="2" charset="-78"/>
            </a:rPr>
            <a:t>دوران بازاریابی کالاهای مصرفی </a:t>
          </a:r>
          <a:r>
            <a:rPr lang="fa-IR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ea typeface="+mn-ea"/>
              <a:cs typeface="B Nazanin" panose="00000400000000000000" pitchFamily="2" charset="-78"/>
            </a:rPr>
            <a:t>مانند </a:t>
          </a:r>
          <a:r>
            <a:rPr lang="ar-SA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ea typeface="+mn-ea"/>
              <a:cs typeface="B Nazanin" panose="00000400000000000000" pitchFamily="2" charset="-78"/>
            </a:rPr>
            <a:t>بازاریابی برند، و یا تولید کنندگان سازمانی مطرح بودند</a:t>
          </a:r>
          <a:endParaRPr lang="en-US" sz="11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/>
            <a:ea typeface="+mn-ea"/>
            <a:cs typeface="B Nazanin" panose="00000400000000000000" pitchFamily="2" charset="-78"/>
          </a:endParaRPr>
        </a:p>
      </dgm:t>
    </dgm:pt>
    <dgm:pt modelId="{49525823-7041-4747-BCF2-920693DF71B6}" type="parTrans" cxnId="{653AE445-2CFB-4D4D-8343-AB2EA2C9BA3C}">
      <dgm:prSet/>
      <dgm:spPr/>
      <dgm:t>
        <a:bodyPr/>
        <a:lstStyle/>
        <a:p>
          <a:endParaRPr lang="en-US"/>
        </a:p>
      </dgm:t>
    </dgm:pt>
    <dgm:pt modelId="{9A4EB155-E271-404E-BA89-2ECD1438A2BF}" type="sibTrans" cxnId="{653AE445-2CFB-4D4D-8343-AB2EA2C9BA3C}">
      <dgm:prSet/>
      <dgm:spPr/>
      <dgm:t>
        <a:bodyPr/>
        <a:lstStyle/>
        <a:p>
          <a:endParaRPr lang="en-US"/>
        </a:p>
      </dgm:t>
    </dgm:pt>
    <dgm:pt modelId="{EFAB7486-D4FE-4ABF-B706-DF54262C5224}">
      <dgm:prSet phldrT="[Text]"/>
      <dgm:spPr>
        <a:xfrm>
          <a:off x="2259278" y="752668"/>
          <a:ext cx="1265218" cy="503135"/>
        </a:xfrm>
        <a:prstGeom prst="roundRect">
          <a:avLst>
            <a:gd name="adj" fmla="val 10000"/>
          </a:avLst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a-IR" dirty="0">
              <a:solidFill>
                <a:sysClr val="window" lastClr="FFFFFF"/>
              </a:solidFill>
              <a:latin typeface="Trebuchet MS" panose="020B0603020202020204"/>
              <a:ea typeface="+mn-ea"/>
              <a:cs typeface="Tahoma" panose="020B0604030504040204" pitchFamily="34" charset="0"/>
            </a:rPr>
            <a:t>1960</a:t>
          </a:r>
          <a:endParaRPr lang="en-US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26261251-33B7-4A37-97FA-45ABA30A9559}" type="parTrans" cxnId="{6372FF69-119A-4E5B-83A4-CB490DCC758B}">
      <dgm:prSet/>
      <dgm:spPr/>
      <dgm:t>
        <a:bodyPr/>
        <a:lstStyle/>
        <a:p>
          <a:endParaRPr lang="en-US"/>
        </a:p>
      </dgm:t>
    </dgm:pt>
    <dgm:pt modelId="{03FB4842-E539-4C17-A0B6-9C953B2B44EC}" type="sibTrans" cxnId="{6372FF69-119A-4E5B-83A4-CB490DCC758B}">
      <dgm:prSet/>
      <dgm:spPr>
        <a:xfrm rot="893159">
          <a:off x="2945552" y="-61094"/>
          <a:ext cx="1876634" cy="2270014"/>
        </a:xfrm>
        <a:prstGeom prst="circularArrow">
          <a:avLst>
            <a:gd name="adj1" fmla="val 2883"/>
            <a:gd name="adj2" fmla="val 352594"/>
            <a:gd name="adj3" fmla="val 18773029"/>
            <a:gd name="adj4" fmla="val 11876644"/>
            <a:gd name="adj5" fmla="val 3364"/>
          </a:avLst>
        </a:prstGeom>
        <a:solidFill>
          <a:srgbClr val="E6B91E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92671D2E-89C9-481C-90EE-44880D81F888}">
      <dgm:prSet phldrT="[Text]"/>
      <dgm:spPr>
        <a:xfrm>
          <a:off x="4240908" y="1560668"/>
          <a:ext cx="1265218" cy="503135"/>
        </a:xfrm>
        <a:prstGeom prst="roundRect">
          <a:avLst>
            <a:gd name="adj" fmla="val 10000"/>
          </a:avLst>
        </a:prstGeom>
        <a:solidFill>
          <a:srgbClr val="E76618">
            <a:hueOff val="0"/>
            <a:satOff val="0"/>
            <a:lumOff val="0"/>
            <a:alphaOff val="0"/>
          </a:srgb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a-IR">
              <a:solidFill>
                <a:sysClr val="window" lastClr="FFFFFF"/>
              </a:solidFill>
              <a:latin typeface="Trebuchet MS" panose="020B0603020202020204"/>
              <a:ea typeface="+mn-ea"/>
              <a:cs typeface="Tahoma" panose="020B0604030504040204" pitchFamily="34" charset="0"/>
            </a:rPr>
            <a:t>1970</a:t>
          </a:r>
          <a:endParaRPr lang="en-US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0E4A636C-95A0-474B-A6E6-C6514688FB82}" type="parTrans" cxnId="{FDBC3F22-4398-449E-B2AB-5EB35A1E1425}">
      <dgm:prSet/>
      <dgm:spPr/>
      <dgm:t>
        <a:bodyPr/>
        <a:lstStyle/>
        <a:p>
          <a:endParaRPr lang="en-US"/>
        </a:p>
      </dgm:t>
    </dgm:pt>
    <dgm:pt modelId="{3B96C48A-907E-4A2D-AE93-692B478ECD02}" type="sibTrans" cxnId="{FDBC3F22-4398-449E-B2AB-5EB35A1E1425}">
      <dgm:prSet/>
      <dgm:spPr>
        <a:xfrm>
          <a:off x="4561356" y="394987"/>
          <a:ext cx="2058690" cy="2059905"/>
        </a:xfrm>
        <a:prstGeom prst="leftCircularArrow">
          <a:avLst>
            <a:gd name="adj1" fmla="val 3114"/>
            <a:gd name="adj2" fmla="val 382812"/>
            <a:gd name="adj3" fmla="val 1432162"/>
            <a:gd name="adj4" fmla="val 8298328"/>
            <a:gd name="adj5" fmla="val 3633"/>
          </a:avLst>
        </a:prstGeom>
        <a:solidFill>
          <a:srgbClr val="E76618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ED0348CC-4278-407D-AB4E-7AA1532FC310}">
      <dgm:prSet phldrT="[Text]" custT="1"/>
      <dgm:spPr>
        <a:xfrm>
          <a:off x="3909887" y="815070"/>
          <a:ext cx="1816590" cy="81495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 rtl="1"/>
          <a:r>
            <a:rPr lang="en-US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ea typeface="+mn-ea"/>
              <a:cs typeface="B Nazanin" panose="00000400000000000000" pitchFamily="2" charset="-78"/>
            </a:rPr>
            <a:t> </a:t>
          </a:r>
          <a:r>
            <a:rPr lang="ar-SA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ea typeface="+mn-ea"/>
              <a:cs typeface="B Nazanin" panose="00000400000000000000" pitchFamily="2" charset="-78"/>
            </a:rPr>
            <a:t>بازاریابی </a:t>
          </a:r>
          <a:r>
            <a:rPr lang="fa-IR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ea typeface="+mn-ea"/>
              <a:cs typeface="B Nazanin" panose="00000400000000000000" pitchFamily="2" charset="-78"/>
            </a:rPr>
            <a:t>س</a:t>
          </a:r>
          <a:r>
            <a:rPr lang="ar-SA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ea typeface="+mn-ea"/>
              <a:cs typeface="B Nazanin" panose="00000400000000000000" pitchFamily="2" charset="-78"/>
            </a:rPr>
            <a:t>ازمانهای غیر انتفاعی و بازاریابی اجتماعی معطوف شد. </a:t>
          </a:r>
          <a:r>
            <a:rPr lang="fa-IR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ea typeface="+mn-ea"/>
              <a:cs typeface="B Nazanin" panose="00000400000000000000" pitchFamily="2" charset="-78"/>
            </a:rPr>
            <a:t>و </a:t>
          </a:r>
          <a:r>
            <a:rPr lang="ar-SA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ea typeface="+mn-ea"/>
              <a:cs typeface="B Nazanin" panose="00000400000000000000" pitchFamily="2" charset="-78"/>
            </a:rPr>
            <a:t>ترویج رفاه به کار رود</a:t>
          </a:r>
          <a:endParaRPr lang="en-US" sz="1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gm:t>
    </dgm:pt>
    <dgm:pt modelId="{DC9AE6E5-7819-4CFD-BF2C-E34F2B32490E}" type="parTrans" cxnId="{A61C19B4-4EBB-4F48-A469-22CE675D60DB}">
      <dgm:prSet/>
      <dgm:spPr/>
      <dgm:t>
        <a:bodyPr/>
        <a:lstStyle/>
        <a:p>
          <a:endParaRPr lang="en-US"/>
        </a:p>
      </dgm:t>
    </dgm:pt>
    <dgm:pt modelId="{C2D1DE80-298A-4774-8417-84393E187A84}" type="sibTrans" cxnId="{A61C19B4-4EBB-4F48-A469-22CE675D60DB}">
      <dgm:prSet/>
      <dgm:spPr/>
      <dgm:t>
        <a:bodyPr/>
        <a:lstStyle/>
        <a:p>
          <a:endParaRPr lang="en-US"/>
        </a:p>
      </dgm:t>
    </dgm:pt>
    <dgm:pt modelId="{7DA02DDC-243D-4205-B02F-E662BC8D6C09}">
      <dgm:prSet phldrT="[Text]"/>
      <dgm:spPr>
        <a:xfrm>
          <a:off x="6222525" y="7070"/>
          <a:ext cx="1265218" cy="503135"/>
        </a:xfrm>
        <a:prstGeom prst="roundRect">
          <a:avLst>
            <a:gd name="adj" fmla="val 10000"/>
          </a:avLst>
        </a:prstGeom>
        <a:solidFill>
          <a:srgbClr val="C42F1A">
            <a:hueOff val="0"/>
            <a:satOff val="0"/>
            <a:lumOff val="0"/>
            <a:alphaOff val="0"/>
          </a:srgb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a-IR">
              <a:solidFill>
                <a:sysClr val="window" lastClr="FFFFFF"/>
              </a:solidFill>
              <a:latin typeface="Trebuchet MS" panose="020B0603020202020204"/>
              <a:ea typeface="+mn-ea"/>
              <a:cs typeface="Tahoma" panose="020B0604030504040204" pitchFamily="34" charset="0"/>
            </a:rPr>
            <a:t>1980</a:t>
          </a:r>
          <a:endParaRPr lang="en-US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gm:t>
    </dgm:pt>
    <dgm:pt modelId="{47F16C59-485D-4125-BBD4-3BEC45D166D9}" type="parTrans" cxnId="{205AF83B-6C4D-4FF0-836C-35263F5BAFA4}">
      <dgm:prSet/>
      <dgm:spPr/>
      <dgm:t>
        <a:bodyPr/>
        <a:lstStyle/>
        <a:p>
          <a:endParaRPr lang="en-US"/>
        </a:p>
      </dgm:t>
    </dgm:pt>
    <dgm:pt modelId="{F4455C33-2165-4208-B016-DF208AD7FE66}" type="sibTrans" cxnId="{205AF83B-6C4D-4FF0-836C-35263F5BAFA4}">
      <dgm:prSet/>
      <dgm:spPr/>
      <dgm:t>
        <a:bodyPr/>
        <a:lstStyle/>
        <a:p>
          <a:endParaRPr lang="en-US"/>
        </a:p>
      </dgm:t>
    </dgm:pt>
    <dgm:pt modelId="{0B0A8B60-DBA0-478E-BE77-84473ADD0C90}">
      <dgm:prSet custT="1"/>
      <dgm:spPr>
        <a:xfrm>
          <a:off x="6103483" y="288034"/>
          <a:ext cx="1423370" cy="117398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 rtl="1"/>
          <a:r>
            <a:rPr lang="en-US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ea typeface="+mn-ea"/>
              <a:cs typeface="B Nazanin" panose="00000400000000000000" pitchFamily="2" charset="-78"/>
            </a:rPr>
            <a:t> </a:t>
          </a:r>
          <a:r>
            <a:rPr lang="ar-SA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ea typeface="+mn-ea"/>
              <a:cs typeface="B Nazanin" panose="00000400000000000000" pitchFamily="2" charset="-78"/>
            </a:rPr>
            <a:t>برای اولین بار طرفدارانی برای بازاریابی رابطه ای پیداشد. بازاریابی رابطه ای مبنا و اساس</a:t>
          </a:r>
          <a:r>
            <a:rPr lang="en-US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ea typeface="+mn-ea"/>
              <a:cs typeface="B Nazanin" panose="00000400000000000000" pitchFamily="2" charset="-78"/>
            </a:rPr>
            <a:t> CRM </a:t>
          </a:r>
          <a:r>
            <a:rPr lang="fa-IR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ea typeface="+mn-ea"/>
              <a:cs typeface="B Nazanin" panose="00000400000000000000" pitchFamily="2" charset="-78"/>
            </a:rPr>
            <a:t> </a:t>
          </a:r>
          <a:r>
            <a:rPr lang="ar-SA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ea typeface="+mn-ea"/>
              <a:cs typeface="B Nazanin" panose="00000400000000000000" pitchFamily="2" charset="-78"/>
            </a:rPr>
            <a:t>است. </a:t>
          </a:r>
          <a:endParaRPr lang="en-US" sz="11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/>
            <a:ea typeface="+mn-ea"/>
            <a:cs typeface="+mn-cs"/>
          </a:endParaRPr>
        </a:p>
      </dgm:t>
    </dgm:pt>
    <dgm:pt modelId="{98AFD98B-680A-4F8A-BE50-7CA99126D9D5}" type="parTrans" cxnId="{CC0FB3EE-288C-4C15-953D-CF5CED88E4AC}">
      <dgm:prSet/>
      <dgm:spPr/>
      <dgm:t>
        <a:bodyPr/>
        <a:lstStyle/>
        <a:p>
          <a:endParaRPr lang="en-US"/>
        </a:p>
      </dgm:t>
    </dgm:pt>
    <dgm:pt modelId="{98C37F2E-71EE-42D5-88B6-BC948148A456}" type="sibTrans" cxnId="{CC0FB3EE-288C-4C15-953D-CF5CED88E4AC}">
      <dgm:prSet/>
      <dgm:spPr/>
      <dgm:t>
        <a:bodyPr/>
        <a:lstStyle/>
        <a:p>
          <a:endParaRPr lang="en-US"/>
        </a:p>
      </dgm:t>
    </dgm:pt>
    <dgm:pt modelId="{75EA636F-E519-4D43-8026-07D940785EE0}">
      <dgm:prSet phldrT="[Text]" custT="1"/>
      <dgm:spPr>
        <a:xfrm>
          <a:off x="2199368" y="1076850"/>
          <a:ext cx="1398575" cy="130741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1"/>
          <a:r>
            <a:rPr lang="en-US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ea typeface="+mn-ea"/>
              <a:cs typeface="B Nazanin" panose="00000400000000000000" pitchFamily="2" charset="-78"/>
            </a:rPr>
            <a:t> </a:t>
          </a:r>
          <a:r>
            <a:rPr lang="ar-SA" sz="11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ea typeface="+mn-ea"/>
              <a:cs typeface="B Nazanin" panose="00000400000000000000" pitchFamily="2" charset="-78"/>
            </a:rPr>
            <a:t>بیشترین تحقیقات بازاریابی مربوط به بازاریابی صنعتی بود</a:t>
          </a:r>
          <a:endParaRPr lang="en-US" sz="11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/>
            <a:ea typeface="+mn-ea"/>
            <a:cs typeface="B Nazanin" panose="00000400000000000000" pitchFamily="2" charset="-78"/>
          </a:endParaRPr>
        </a:p>
      </dgm:t>
    </dgm:pt>
    <dgm:pt modelId="{B0624979-ACF4-48EB-BC68-8D9997867C1A}" type="parTrans" cxnId="{E9806E64-5CB6-4CA7-A229-9F867D8192B8}">
      <dgm:prSet/>
      <dgm:spPr/>
      <dgm:t>
        <a:bodyPr/>
        <a:lstStyle/>
        <a:p>
          <a:endParaRPr lang="en-US"/>
        </a:p>
      </dgm:t>
    </dgm:pt>
    <dgm:pt modelId="{1AE769A0-CCC8-4B94-9BBB-C3096714AA8D}" type="sibTrans" cxnId="{E9806E64-5CB6-4CA7-A229-9F867D8192B8}">
      <dgm:prSet/>
      <dgm:spPr/>
      <dgm:t>
        <a:bodyPr/>
        <a:lstStyle/>
        <a:p>
          <a:endParaRPr lang="en-US"/>
        </a:p>
      </dgm:t>
    </dgm:pt>
    <dgm:pt modelId="{3AFDB5AE-1282-45C9-A3DA-AE4E9855001F}">
      <dgm:prSet phldrT="[Text]" custT="1"/>
      <dgm:spPr>
        <a:xfrm>
          <a:off x="2199368" y="1076850"/>
          <a:ext cx="1398575" cy="130741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1"/>
          <a:endParaRPr lang="en-US" sz="11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/>
            <a:ea typeface="+mn-ea"/>
            <a:cs typeface="B Nazanin" panose="00000400000000000000" pitchFamily="2" charset="-78"/>
          </a:endParaRPr>
        </a:p>
      </dgm:t>
    </dgm:pt>
    <dgm:pt modelId="{DD138737-ECFA-465B-BA1F-19264EB8C277}" type="parTrans" cxnId="{5BF2C136-E7DF-4697-A667-BF1DEA06BCAE}">
      <dgm:prSet/>
      <dgm:spPr/>
      <dgm:t>
        <a:bodyPr/>
        <a:lstStyle/>
        <a:p>
          <a:endParaRPr lang="en-US"/>
        </a:p>
      </dgm:t>
    </dgm:pt>
    <dgm:pt modelId="{4414883D-213F-47AD-BA5D-B511C736DF34}" type="sibTrans" cxnId="{5BF2C136-E7DF-4697-A667-BF1DEA06BCAE}">
      <dgm:prSet/>
      <dgm:spPr/>
      <dgm:t>
        <a:bodyPr/>
        <a:lstStyle/>
        <a:p>
          <a:endParaRPr lang="en-US"/>
        </a:p>
      </dgm:t>
    </dgm:pt>
    <dgm:pt modelId="{81E9F870-19F1-4A0B-A0EB-9F641CD93041}" type="pres">
      <dgm:prSet presAssocID="{FD4986C8-459C-4F38-AF36-3D88C19F44CA}" presName="Name0" presStyleCnt="0">
        <dgm:presLayoutVars>
          <dgm:dir/>
          <dgm:animLvl val="lvl"/>
          <dgm:resizeHandles val="exact"/>
        </dgm:presLayoutVars>
      </dgm:prSet>
      <dgm:spPr/>
    </dgm:pt>
    <dgm:pt modelId="{E135CB22-E936-453B-813B-4159347759E1}" type="pres">
      <dgm:prSet presAssocID="{FD4986C8-459C-4F38-AF36-3D88C19F44CA}" presName="tSp" presStyleCnt="0"/>
      <dgm:spPr/>
    </dgm:pt>
    <dgm:pt modelId="{A2644D1F-4FEB-4828-B10D-DF3A1F8F3666}" type="pres">
      <dgm:prSet presAssocID="{FD4986C8-459C-4F38-AF36-3D88C19F44CA}" presName="bSp" presStyleCnt="0"/>
      <dgm:spPr/>
    </dgm:pt>
    <dgm:pt modelId="{62CA03E7-4938-4083-B5B0-D11A43333EFB}" type="pres">
      <dgm:prSet presAssocID="{FD4986C8-459C-4F38-AF36-3D88C19F44CA}" presName="process" presStyleCnt="0"/>
      <dgm:spPr/>
    </dgm:pt>
    <dgm:pt modelId="{27E09603-4824-4BE1-AB80-55070D37B92B}" type="pres">
      <dgm:prSet presAssocID="{11ABFFE9-8E9A-4856-9128-F1E9EE0672B1}" presName="composite1" presStyleCnt="0"/>
      <dgm:spPr/>
    </dgm:pt>
    <dgm:pt modelId="{EE03A212-5444-443C-B4B0-F3083FF0E705}" type="pres">
      <dgm:prSet presAssocID="{11ABFFE9-8E9A-4856-9128-F1E9EE0672B1}" presName="dummyNode1" presStyleLbl="node1" presStyleIdx="0" presStyleCnt="4"/>
      <dgm:spPr/>
    </dgm:pt>
    <dgm:pt modelId="{04C38596-F804-44C0-81F7-2A1884AD3C1F}" type="pres">
      <dgm:prSet presAssocID="{11ABFFE9-8E9A-4856-9128-F1E9EE0672B1}" presName="childNode1" presStyleLbl="bgAcc1" presStyleIdx="0" presStyleCnt="4" custScaleX="167066" custScaleY="142066" custLinFactX="-35781" custLinFactNeighborX="-100000" custLinFactNeighborY="21133">
        <dgm:presLayoutVars>
          <dgm:bulletEnabled val="1"/>
        </dgm:presLayoutVars>
      </dgm:prSet>
      <dgm:spPr/>
    </dgm:pt>
    <dgm:pt modelId="{5745A88B-AFDC-4F74-A68A-055D39A885A5}" type="pres">
      <dgm:prSet presAssocID="{11ABFFE9-8E9A-4856-9128-F1E9EE0672B1}" presName="childNode1tx" presStyleLbl="bgAcc1" presStyleIdx="0" presStyleCnt="4">
        <dgm:presLayoutVars>
          <dgm:bulletEnabled val="1"/>
        </dgm:presLayoutVars>
      </dgm:prSet>
      <dgm:spPr/>
    </dgm:pt>
    <dgm:pt modelId="{0ECBA760-9C70-4AB3-8984-6E03C57F2418}" type="pres">
      <dgm:prSet presAssocID="{11ABFFE9-8E9A-4856-9128-F1E9EE0672B1}" presName="parentNode1" presStyleLbl="node1" presStyleIdx="0" presStyleCnt="4" custScaleY="94526" custLinFactNeighborX="-75837" custLinFactNeighborY="73815">
        <dgm:presLayoutVars>
          <dgm:chMax val="1"/>
          <dgm:bulletEnabled val="1"/>
        </dgm:presLayoutVars>
      </dgm:prSet>
      <dgm:spPr/>
    </dgm:pt>
    <dgm:pt modelId="{804185CB-FA05-44AF-B700-C24E5970AEBF}" type="pres">
      <dgm:prSet presAssocID="{11ABFFE9-8E9A-4856-9128-F1E9EE0672B1}" presName="connSite1" presStyleCnt="0"/>
      <dgm:spPr/>
    </dgm:pt>
    <dgm:pt modelId="{F10E95D7-8F41-4062-A878-3B32CCADFAA7}" type="pres">
      <dgm:prSet presAssocID="{6E5D706B-992B-4F86-B8ED-EE0B77C3E980}" presName="Name9" presStyleLbl="sibTrans2D1" presStyleIdx="0" presStyleCnt="3" custAng="196211" custScaleY="91600" custLinFactNeighborX="1112" custLinFactNeighborY="1391"/>
      <dgm:spPr/>
    </dgm:pt>
    <dgm:pt modelId="{5BC14832-482D-4155-862A-C49B10DEF534}" type="pres">
      <dgm:prSet presAssocID="{EFAB7486-D4FE-4ABF-B706-DF54262C5224}" presName="composite2" presStyleCnt="0"/>
      <dgm:spPr/>
    </dgm:pt>
    <dgm:pt modelId="{E4610BEB-E1EE-44B3-B469-557611943768}" type="pres">
      <dgm:prSet presAssocID="{EFAB7486-D4FE-4ABF-B706-DF54262C5224}" presName="dummyNode2" presStyleLbl="node1" presStyleIdx="0" presStyleCnt="4"/>
      <dgm:spPr/>
    </dgm:pt>
    <dgm:pt modelId="{F4DD281C-B170-4ECF-8F2E-CE9E81BB464E}" type="pres">
      <dgm:prSet presAssocID="{EFAB7486-D4FE-4ABF-B706-DF54262C5224}" presName="childNode2" presStyleLbl="bgAcc1" presStyleIdx="1" presStyleCnt="4" custScaleX="167066" custScaleY="142066" custLinFactNeighborX="-29366" custLinFactNeighborY="2155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991F5055-6A40-4FAF-91BB-CB972C596F98}" type="pres">
      <dgm:prSet presAssocID="{EFAB7486-D4FE-4ABF-B706-DF54262C5224}" presName="childNode2tx" presStyleLbl="bgAcc1" presStyleIdx="1" presStyleCnt="4">
        <dgm:presLayoutVars>
          <dgm:bulletEnabled val="1"/>
        </dgm:presLayoutVars>
      </dgm:prSet>
      <dgm:spPr/>
    </dgm:pt>
    <dgm:pt modelId="{763C3ED3-A82C-4BBE-A922-D33B5296592F}" type="pres">
      <dgm:prSet presAssocID="{EFAB7486-D4FE-4ABF-B706-DF54262C5224}" presName="parentNode2" presStyleLbl="node1" presStyleIdx="1" presStyleCnt="4" custScaleY="94526" custLinFactNeighborX="-50670" custLinFactNeighborY="16294">
        <dgm:presLayoutVars>
          <dgm:chMax val="0"/>
          <dgm:bulletEnabled val="1"/>
        </dgm:presLayoutVars>
      </dgm:prSet>
      <dgm:spPr/>
    </dgm:pt>
    <dgm:pt modelId="{A2CC4359-14B6-4029-96A3-445FDF2B5080}" type="pres">
      <dgm:prSet presAssocID="{EFAB7486-D4FE-4ABF-B706-DF54262C5224}" presName="connSite2" presStyleCnt="0"/>
      <dgm:spPr/>
    </dgm:pt>
    <dgm:pt modelId="{D049F9C2-6390-4A74-9620-6B7B0CF44E41}" type="pres">
      <dgm:prSet presAssocID="{03FB4842-E539-4C17-A0B6-9C953B2B44EC}" presName="Name18" presStyleLbl="sibTrans2D1" presStyleIdx="1" presStyleCnt="3" custAng="0" custScaleX="84367" custScaleY="102052"/>
      <dgm:spPr/>
    </dgm:pt>
    <dgm:pt modelId="{093705C5-FAA1-4223-974B-C4A9BD686508}" type="pres">
      <dgm:prSet presAssocID="{92671D2E-89C9-481C-90EE-44880D81F888}" presName="composite1" presStyleCnt="0"/>
      <dgm:spPr/>
    </dgm:pt>
    <dgm:pt modelId="{0CE79B8C-C732-40F9-A9C6-164D15F63ECC}" type="pres">
      <dgm:prSet presAssocID="{92671D2E-89C9-481C-90EE-44880D81F888}" presName="dummyNode1" presStyleLbl="node1" presStyleIdx="1" presStyleCnt="4"/>
      <dgm:spPr/>
    </dgm:pt>
    <dgm:pt modelId="{C5C8D3DC-94DD-4655-A56A-BDCB3404A40A}" type="pres">
      <dgm:prSet presAssocID="{92671D2E-89C9-481C-90EE-44880D81F888}" presName="childNode1" presStyleLbl="bgAcc1" presStyleIdx="2" presStyleCnt="4" custScaleX="167066" custScaleY="142066" custLinFactNeighborX="6284" custLinFactNeighborY="-36849">
        <dgm:presLayoutVars>
          <dgm:bulletEnabled val="1"/>
        </dgm:presLayoutVars>
      </dgm:prSet>
      <dgm:spPr/>
    </dgm:pt>
    <dgm:pt modelId="{5EA4B196-1902-44A6-A0D5-28078DE38D83}" type="pres">
      <dgm:prSet presAssocID="{92671D2E-89C9-481C-90EE-44880D81F888}" presName="childNode1tx" presStyleLbl="bgAcc1" presStyleIdx="2" presStyleCnt="4">
        <dgm:presLayoutVars>
          <dgm:bulletEnabled val="1"/>
        </dgm:presLayoutVars>
      </dgm:prSet>
      <dgm:spPr/>
    </dgm:pt>
    <dgm:pt modelId="{A1CAFA8C-6E18-4D00-843D-76853868F05D}" type="pres">
      <dgm:prSet presAssocID="{92671D2E-89C9-481C-90EE-44880D81F888}" presName="parentNode1" presStyleLbl="node1" presStyleIdx="2" presStyleCnt="4" custScaleY="94526" custLinFactNeighborX="-8191" custLinFactNeighborY="-52091">
        <dgm:presLayoutVars>
          <dgm:chMax val="1"/>
          <dgm:bulletEnabled val="1"/>
        </dgm:presLayoutVars>
      </dgm:prSet>
      <dgm:spPr/>
    </dgm:pt>
    <dgm:pt modelId="{49C9F5CB-D5E9-476C-BB5D-BC332E18CC21}" type="pres">
      <dgm:prSet presAssocID="{92671D2E-89C9-481C-90EE-44880D81F888}" presName="connSite1" presStyleCnt="0"/>
      <dgm:spPr/>
    </dgm:pt>
    <dgm:pt modelId="{B46827CA-F588-44B3-A323-0241F5646858}" type="pres">
      <dgm:prSet presAssocID="{3B96C48A-907E-4A2D-AE93-692B478ECD02}" presName="Name9" presStyleLbl="sibTrans2D1" presStyleIdx="2" presStyleCnt="3" custAng="901307" custScaleX="99941" custScaleY="89439"/>
      <dgm:spPr/>
    </dgm:pt>
    <dgm:pt modelId="{038A960C-34CE-4642-95FD-83AA28F2D856}" type="pres">
      <dgm:prSet presAssocID="{7DA02DDC-243D-4205-B02F-E662BC8D6C09}" presName="composite2" presStyleCnt="0"/>
      <dgm:spPr/>
    </dgm:pt>
    <dgm:pt modelId="{681B7878-1716-45E9-B510-6CAF35BB03FE}" type="pres">
      <dgm:prSet presAssocID="{7DA02DDC-243D-4205-B02F-E662BC8D6C09}" presName="dummyNode2" presStyleLbl="node1" presStyleIdx="2" presStyleCnt="4"/>
      <dgm:spPr/>
    </dgm:pt>
    <dgm:pt modelId="{3080A905-8E7B-4B25-9B15-0F3E958E69BA}" type="pres">
      <dgm:prSet presAssocID="{7DA02DDC-243D-4205-B02F-E662BC8D6C09}" presName="childNode2" presStyleLbl="bgAcc1" presStyleIdx="3" presStyleCnt="4" custScaleX="167066" custScaleY="142066" custLinFactNeighborX="40449" custLinFactNeighborY="-30858">
        <dgm:presLayoutVars>
          <dgm:bulletEnabled val="1"/>
        </dgm:presLayoutVars>
      </dgm:prSet>
      <dgm:spPr/>
    </dgm:pt>
    <dgm:pt modelId="{B0DCA4A1-7B37-4385-A0D4-2B0401F139A2}" type="pres">
      <dgm:prSet presAssocID="{7DA02DDC-243D-4205-B02F-E662BC8D6C09}" presName="childNode2tx" presStyleLbl="bgAcc1" presStyleIdx="3" presStyleCnt="4">
        <dgm:presLayoutVars>
          <dgm:bulletEnabled val="1"/>
        </dgm:presLayoutVars>
      </dgm:prSet>
      <dgm:spPr/>
    </dgm:pt>
    <dgm:pt modelId="{D5AF2766-47C9-4885-9A7B-9E28BEA62644}" type="pres">
      <dgm:prSet presAssocID="{7DA02DDC-243D-4205-B02F-E662BC8D6C09}" presName="parentNode2" presStyleLbl="node1" presStyleIdx="3" presStyleCnt="4" custScaleY="94526" custLinFactNeighborX="30422" custLinFactNeighborY="-71078">
        <dgm:presLayoutVars>
          <dgm:chMax val="0"/>
          <dgm:bulletEnabled val="1"/>
        </dgm:presLayoutVars>
      </dgm:prSet>
      <dgm:spPr/>
    </dgm:pt>
    <dgm:pt modelId="{ED1FEB67-084E-4C72-9EB0-A9F9E3BFCFA0}" type="pres">
      <dgm:prSet presAssocID="{7DA02DDC-243D-4205-B02F-E662BC8D6C09}" presName="connSite2" presStyleCnt="0"/>
      <dgm:spPr/>
    </dgm:pt>
  </dgm:ptLst>
  <dgm:cxnLst>
    <dgm:cxn modelId="{02D53908-776C-47A5-85F2-C9A9294783D2}" type="presOf" srcId="{ED0348CC-4278-407D-AB4E-7AA1532FC310}" destId="{C5C8D3DC-94DD-4655-A56A-BDCB3404A40A}" srcOrd="0" destOrd="0" presId="urn:microsoft.com/office/officeart/2005/8/layout/hProcess4"/>
    <dgm:cxn modelId="{FDBC3F22-4398-449E-B2AB-5EB35A1E1425}" srcId="{FD4986C8-459C-4F38-AF36-3D88C19F44CA}" destId="{92671D2E-89C9-481C-90EE-44880D81F888}" srcOrd="2" destOrd="0" parTransId="{0E4A636C-95A0-474B-A6E6-C6514688FB82}" sibTransId="{3B96C48A-907E-4A2D-AE93-692B478ECD02}"/>
    <dgm:cxn modelId="{BEC4FA33-A9BF-4935-9240-F01936F30F47}" type="presOf" srcId="{75EA636F-E519-4D43-8026-07D940785EE0}" destId="{991F5055-6A40-4FAF-91BB-CB972C596F98}" srcOrd="1" destOrd="1" presId="urn:microsoft.com/office/officeart/2005/8/layout/hProcess4"/>
    <dgm:cxn modelId="{EDCE7C36-4E4C-4230-AC0E-D719A3E1059D}" type="presOf" srcId="{7952315D-52A5-4F32-8BAE-B30E61C5A6C4}" destId="{5745A88B-AFDC-4F74-A68A-055D39A885A5}" srcOrd="1" destOrd="0" presId="urn:microsoft.com/office/officeart/2005/8/layout/hProcess4"/>
    <dgm:cxn modelId="{5BF2C136-E7DF-4697-A667-BF1DEA06BCAE}" srcId="{EFAB7486-D4FE-4ABF-B706-DF54262C5224}" destId="{3AFDB5AE-1282-45C9-A3DA-AE4E9855001F}" srcOrd="0" destOrd="0" parTransId="{DD138737-ECFA-465B-BA1F-19264EB8C277}" sibTransId="{4414883D-213F-47AD-BA5D-B511C736DF34}"/>
    <dgm:cxn modelId="{205AF83B-6C4D-4FF0-836C-35263F5BAFA4}" srcId="{FD4986C8-459C-4F38-AF36-3D88C19F44CA}" destId="{7DA02DDC-243D-4205-B02F-E662BC8D6C09}" srcOrd="3" destOrd="0" parTransId="{47F16C59-485D-4125-BBD4-3BEC45D166D9}" sibTransId="{F4455C33-2165-4208-B016-DF208AD7FE66}"/>
    <dgm:cxn modelId="{DDEA7B40-38E2-4AA6-B9B4-01E28AD14D42}" type="presOf" srcId="{FD4986C8-459C-4F38-AF36-3D88C19F44CA}" destId="{81E9F870-19F1-4A0B-A0EB-9F641CD93041}" srcOrd="0" destOrd="0" presId="urn:microsoft.com/office/officeart/2005/8/layout/hProcess4"/>
    <dgm:cxn modelId="{E9806E64-5CB6-4CA7-A229-9F867D8192B8}" srcId="{EFAB7486-D4FE-4ABF-B706-DF54262C5224}" destId="{75EA636F-E519-4D43-8026-07D940785EE0}" srcOrd="1" destOrd="0" parTransId="{B0624979-ACF4-48EB-BC68-8D9997867C1A}" sibTransId="{1AE769A0-CCC8-4B94-9BBB-C3096714AA8D}"/>
    <dgm:cxn modelId="{653AE445-2CFB-4D4D-8343-AB2EA2C9BA3C}" srcId="{11ABFFE9-8E9A-4856-9128-F1E9EE0672B1}" destId="{7952315D-52A5-4F32-8BAE-B30E61C5A6C4}" srcOrd="0" destOrd="0" parTransId="{49525823-7041-4747-BCF2-920693DF71B6}" sibTransId="{9A4EB155-E271-404E-BA89-2ECD1438A2BF}"/>
    <dgm:cxn modelId="{6372FF69-119A-4E5B-83A4-CB490DCC758B}" srcId="{FD4986C8-459C-4F38-AF36-3D88C19F44CA}" destId="{EFAB7486-D4FE-4ABF-B706-DF54262C5224}" srcOrd="1" destOrd="0" parTransId="{26261251-33B7-4A37-97FA-45ABA30A9559}" sibTransId="{03FB4842-E539-4C17-A0B6-9C953B2B44EC}"/>
    <dgm:cxn modelId="{370D864A-10E0-4801-9178-A24BD60CC27C}" type="presOf" srcId="{7DA02DDC-243D-4205-B02F-E662BC8D6C09}" destId="{D5AF2766-47C9-4885-9A7B-9E28BEA62644}" srcOrd="0" destOrd="0" presId="urn:microsoft.com/office/officeart/2005/8/layout/hProcess4"/>
    <dgm:cxn modelId="{37B30C70-9599-48EB-978A-4518551E6C6E}" type="presOf" srcId="{ED0348CC-4278-407D-AB4E-7AA1532FC310}" destId="{5EA4B196-1902-44A6-A0D5-28078DE38D83}" srcOrd="1" destOrd="0" presId="urn:microsoft.com/office/officeart/2005/8/layout/hProcess4"/>
    <dgm:cxn modelId="{CEB66750-C36D-4054-9FFA-5B08EC9A08E8}" type="presOf" srcId="{03FB4842-E539-4C17-A0B6-9C953B2B44EC}" destId="{D049F9C2-6390-4A74-9620-6B7B0CF44E41}" srcOrd="0" destOrd="0" presId="urn:microsoft.com/office/officeart/2005/8/layout/hProcess4"/>
    <dgm:cxn modelId="{5950C455-D41F-44BF-85AA-2F203F293846}" type="presOf" srcId="{0B0A8B60-DBA0-478E-BE77-84473ADD0C90}" destId="{3080A905-8E7B-4B25-9B15-0F3E958E69BA}" srcOrd="0" destOrd="0" presId="urn:microsoft.com/office/officeart/2005/8/layout/hProcess4"/>
    <dgm:cxn modelId="{A7EA7D77-393F-4BC9-9DFC-9E60EAAFE760}" type="presOf" srcId="{75EA636F-E519-4D43-8026-07D940785EE0}" destId="{F4DD281C-B170-4ECF-8F2E-CE9E81BB464E}" srcOrd="0" destOrd="1" presId="urn:microsoft.com/office/officeart/2005/8/layout/hProcess4"/>
    <dgm:cxn modelId="{2F9D0179-6091-4E8F-BAE6-6108E0487B8B}" srcId="{FD4986C8-459C-4F38-AF36-3D88C19F44CA}" destId="{11ABFFE9-8E9A-4856-9128-F1E9EE0672B1}" srcOrd="0" destOrd="0" parTransId="{B37E9C00-3F8C-4EF5-A1AC-1C3A4654BC06}" sibTransId="{6E5D706B-992B-4F86-B8ED-EE0B77C3E980}"/>
    <dgm:cxn modelId="{5462D879-06E0-4828-9D02-7E1AC9EC5503}" type="presOf" srcId="{11ABFFE9-8E9A-4856-9128-F1E9EE0672B1}" destId="{0ECBA760-9C70-4AB3-8984-6E03C57F2418}" srcOrd="0" destOrd="0" presId="urn:microsoft.com/office/officeart/2005/8/layout/hProcess4"/>
    <dgm:cxn modelId="{11976384-CEB8-43E5-BB15-712FDAF3E892}" type="presOf" srcId="{3AFDB5AE-1282-45C9-A3DA-AE4E9855001F}" destId="{991F5055-6A40-4FAF-91BB-CB972C596F98}" srcOrd="1" destOrd="0" presId="urn:microsoft.com/office/officeart/2005/8/layout/hProcess4"/>
    <dgm:cxn modelId="{1333658A-323A-419D-BB94-48F397FAACDE}" type="presOf" srcId="{3AFDB5AE-1282-45C9-A3DA-AE4E9855001F}" destId="{F4DD281C-B170-4ECF-8F2E-CE9E81BB464E}" srcOrd="0" destOrd="0" presId="urn:microsoft.com/office/officeart/2005/8/layout/hProcess4"/>
    <dgm:cxn modelId="{8EC4AD93-04A7-453F-BB66-3EE90F2C1B0E}" type="presOf" srcId="{7952315D-52A5-4F32-8BAE-B30E61C5A6C4}" destId="{04C38596-F804-44C0-81F7-2A1884AD3C1F}" srcOrd="0" destOrd="0" presId="urn:microsoft.com/office/officeart/2005/8/layout/hProcess4"/>
    <dgm:cxn modelId="{C5717294-894D-483B-A3AD-94798E1F73CC}" type="presOf" srcId="{0B0A8B60-DBA0-478E-BE77-84473ADD0C90}" destId="{B0DCA4A1-7B37-4385-A0D4-2B0401F139A2}" srcOrd="1" destOrd="0" presId="urn:microsoft.com/office/officeart/2005/8/layout/hProcess4"/>
    <dgm:cxn modelId="{91B5B5A7-46A5-4011-8ED5-E3C6A2B5E054}" type="presOf" srcId="{6E5D706B-992B-4F86-B8ED-EE0B77C3E980}" destId="{F10E95D7-8F41-4062-A878-3B32CCADFAA7}" srcOrd="0" destOrd="0" presId="urn:microsoft.com/office/officeart/2005/8/layout/hProcess4"/>
    <dgm:cxn modelId="{F001CEA7-7455-4C59-9105-DCC5736E77BD}" type="presOf" srcId="{EFAB7486-D4FE-4ABF-B706-DF54262C5224}" destId="{763C3ED3-A82C-4BBE-A922-D33B5296592F}" srcOrd="0" destOrd="0" presId="urn:microsoft.com/office/officeart/2005/8/layout/hProcess4"/>
    <dgm:cxn modelId="{5B989BB0-FA54-4CF0-A726-330FB195557A}" type="presOf" srcId="{92671D2E-89C9-481C-90EE-44880D81F888}" destId="{A1CAFA8C-6E18-4D00-843D-76853868F05D}" srcOrd="0" destOrd="0" presId="urn:microsoft.com/office/officeart/2005/8/layout/hProcess4"/>
    <dgm:cxn modelId="{A61C19B4-4EBB-4F48-A469-22CE675D60DB}" srcId="{92671D2E-89C9-481C-90EE-44880D81F888}" destId="{ED0348CC-4278-407D-AB4E-7AA1532FC310}" srcOrd="0" destOrd="0" parTransId="{DC9AE6E5-7819-4CFD-BF2C-E34F2B32490E}" sibTransId="{C2D1DE80-298A-4774-8417-84393E187A84}"/>
    <dgm:cxn modelId="{8C2812DF-D765-429F-AA51-B715614AAC51}" type="presOf" srcId="{3B96C48A-907E-4A2D-AE93-692B478ECD02}" destId="{B46827CA-F588-44B3-A323-0241F5646858}" srcOrd="0" destOrd="0" presId="urn:microsoft.com/office/officeart/2005/8/layout/hProcess4"/>
    <dgm:cxn modelId="{CC0FB3EE-288C-4C15-953D-CF5CED88E4AC}" srcId="{7DA02DDC-243D-4205-B02F-E662BC8D6C09}" destId="{0B0A8B60-DBA0-478E-BE77-84473ADD0C90}" srcOrd="0" destOrd="0" parTransId="{98AFD98B-680A-4F8A-BE50-7CA99126D9D5}" sibTransId="{98C37F2E-71EE-42D5-88B6-BC948148A456}"/>
    <dgm:cxn modelId="{6FE8551C-E6BF-40A7-8E7C-C2015A093719}" type="presParOf" srcId="{81E9F870-19F1-4A0B-A0EB-9F641CD93041}" destId="{E135CB22-E936-453B-813B-4159347759E1}" srcOrd="0" destOrd="0" presId="urn:microsoft.com/office/officeart/2005/8/layout/hProcess4"/>
    <dgm:cxn modelId="{0171769F-DE35-46B3-8233-9BC016EFCDB1}" type="presParOf" srcId="{81E9F870-19F1-4A0B-A0EB-9F641CD93041}" destId="{A2644D1F-4FEB-4828-B10D-DF3A1F8F3666}" srcOrd="1" destOrd="0" presId="urn:microsoft.com/office/officeart/2005/8/layout/hProcess4"/>
    <dgm:cxn modelId="{5985673C-E081-483C-9386-C8FAF767D484}" type="presParOf" srcId="{81E9F870-19F1-4A0B-A0EB-9F641CD93041}" destId="{62CA03E7-4938-4083-B5B0-D11A43333EFB}" srcOrd="2" destOrd="0" presId="urn:microsoft.com/office/officeart/2005/8/layout/hProcess4"/>
    <dgm:cxn modelId="{F302F28E-F99A-4D2F-8503-EABDB00F2C7E}" type="presParOf" srcId="{62CA03E7-4938-4083-B5B0-D11A43333EFB}" destId="{27E09603-4824-4BE1-AB80-55070D37B92B}" srcOrd="0" destOrd="0" presId="urn:microsoft.com/office/officeart/2005/8/layout/hProcess4"/>
    <dgm:cxn modelId="{54874AA8-E8A2-401A-97FD-18DF62CD98D2}" type="presParOf" srcId="{27E09603-4824-4BE1-AB80-55070D37B92B}" destId="{EE03A212-5444-443C-B4B0-F3083FF0E705}" srcOrd="0" destOrd="0" presId="urn:microsoft.com/office/officeart/2005/8/layout/hProcess4"/>
    <dgm:cxn modelId="{42E99974-9E19-4D03-A87B-3C4A3CFA4E54}" type="presParOf" srcId="{27E09603-4824-4BE1-AB80-55070D37B92B}" destId="{04C38596-F804-44C0-81F7-2A1884AD3C1F}" srcOrd="1" destOrd="0" presId="urn:microsoft.com/office/officeart/2005/8/layout/hProcess4"/>
    <dgm:cxn modelId="{F6FB5887-0914-468A-BFA3-F34C9421F381}" type="presParOf" srcId="{27E09603-4824-4BE1-AB80-55070D37B92B}" destId="{5745A88B-AFDC-4F74-A68A-055D39A885A5}" srcOrd="2" destOrd="0" presId="urn:microsoft.com/office/officeart/2005/8/layout/hProcess4"/>
    <dgm:cxn modelId="{11B07D08-552B-4E64-B7F2-CCD91DCAD163}" type="presParOf" srcId="{27E09603-4824-4BE1-AB80-55070D37B92B}" destId="{0ECBA760-9C70-4AB3-8984-6E03C57F2418}" srcOrd="3" destOrd="0" presId="urn:microsoft.com/office/officeart/2005/8/layout/hProcess4"/>
    <dgm:cxn modelId="{6D684A6E-14A3-4A74-AA6C-173D749B6C3C}" type="presParOf" srcId="{27E09603-4824-4BE1-AB80-55070D37B92B}" destId="{804185CB-FA05-44AF-B700-C24E5970AEBF}" srcOrd="4" destOrd="0" presId="urn:microsoft.com/office/officeart/2005/8/layout/hProcess4"/>
    <dgm:cxn modelId="{78C439A6-572C-4FB4-A129-451E4A9DAF9A}" type="presParOf" srcId="{62CA03E7-4938-4083-B5B0-D11A43333EFB}" destId="{F10E95D7-8F41-4062-A878-3B32CCADFAA7}" srcOrd="1" destOrd="0" presId="urn:microsoft.com/office/officeart/2005/8/layout/hProcess4"/>
    <dgm:cxn modelId="{6FC53E33-0B51-4F0E-99BB-9748DF157A95}" type="presParOf" srcId="{62CA03E7-4938-4083-B5B0-D11A43333EFB}" destId="{5BC14832-482D-4155-862A-C49B10DEF534}" srcOrd="2" destOrd="0" presId="urn:microsoft.com/office/officeart/2005/8/layout/hProcess4"/>
    <dgm:cxn modelId="{42C90EC3-7324-43F9-AC6A-F8FAF11D2DC1}" type="presParOf" srcId="{5BC14832-482D-4155-862A-C49B10DEF534}" destId="{E4610BEB-E1EE-44B3-B469-557611943768}" srcOrd="0" destOrd="0" presId="urn:microsoft.com/office/officeart/2005/8/layout/hProcess4"/>
    <dgm:cxn modelId="{CAEA1A13-FA7D-4688-85B5-4F1FEFA7D6C6}" type="presParOf" srcId="{5BC14832-482D-4155-862A-C49B10DEF534}" destId="{F4DD281C-B170-4ECF-8F2E-CE9E81BB464E}" srcOrd="1" destOrd="0" presId="urn:microsoft.com/office/officeart/2005/8/layout/hProcess4"/>
    <dgm:cxn modelId="{4268902B-C651-4DDC-807C-937241F03CB4}" type="presParOf" srcId="{5BC14832-482D-4155-862A-C49B10DEF534}" destId="{991F5055-6A40-4FAF-91BB-CB972C596F98}" srcOrd="2" destOrd="0" presId="urn:microsoft.com/office/officeart/2005/8/layout/hProcess4"/>
    <dgm:cxn modelId="{90314A47-DA42-4B3D-9BE3-E8312E4C3784}" type="presParOf" srcId="{5BC14832-482D-4155-862A-C49B10DEF534}" destId="{763C3ED3-A82C-4BBE-A922-D33B5296592F}" srcOrd="3" destOrd="0" presId="urn:microsoft.com/office/officeart/2005/8/layout/hProcess4"/>
    <dgm:cxn modelId="{960F8182-6FFF-4CC4-9338-552C2F0D92A8}" type="presParOf" srcId="{5BC14832-482D-4155-862A-C49B10DEF534}" destId="{A2CC4359-14B6-4029-96A3-445FDF2B5080}" srcOrd="4" destOrd="0" presId="urn:microsoft.com/office/officeart/2005/8/layout/hProcess4"/>
    <dgm:cxn modelId="{DE2C4706-86F2-4021-8AD0-6E8AB8026262}" type="presParOf" srcId="{62CA03E7-4938-4083-B5B0-D11A43333EFB}" destId="{D049F9C2-6390-4A74-9620-6B7B0CF44E41}" srcOrd="3" destOrd="0" presId="urn:microsoft.com/office/officeart/2005/8/layout/hProcess4"/>
    <dgm:cxn modelId="{B0E03B67-601C-4474-AF40-F7253EC49C53}" type="presParOf" srcId="{62CA03E7-4938-4083-B5B0-D11A43333EFB}" destId="{093705C5-FAA1-4223-974B-C4A9BD686508}" srcOrd="4" destOrd="0" presId="urn:microsoft.com/office/officeart/2005/8/layout/hProcess4"/>
    <dgm:cxn modelId="{62CEB4DA-A75E-4449-98B7-D5AB4C8E2D6C}" type="presParOf" srcId="{093705C5-FAA1-4223-974B-C4A9BD686508}" destId="{0CE79B8C-C732-40F9-A9C6-164D15F63ECC}" srcOrd="0" destOrd="0" presId="urn:microsoft.com/office/officeart/2005/8/layout/hProcess4"/>
    <dgm:cxn modelId="{5BEAC346-78E1-47F5-8EB8-B2C879514DCB}" type="presParOf" srcId="{093705C5-FAA1-4223-974B-C4A9BD686508}" destId="{C5C8D3DC-94DD-4655-A56A-BDCB3404A40A}" srcOrd="1" destOrd="0" presId="urn:microsoft.com/office/officeart/2005/8/layout/hProcess4"/>
    <dgm:cxn modelId="{9EB1D561-5946-4787-A71D-22A5F1FB21D7}" type="presParOf" srcId="{093705C5-FAA1-4223-974B-C4A9BD686508}" destId="{5EA4B196-1902-44A6-A0D5-28078DE38D83}" srcOrd="2" destOrd="0" presId="urn:microsoft.com/office/officeart/2005/8/layout/hProcess4"/>
    <dgm:cxn modelId="{BB1D22C1-B38C-498B-AB92-A5D595D49EBC}" type="presParOf" srcId="{093705C5-FAA1-4223-974B-C4A9BD686508}" destId="{A1CAFA8C-6E18-4D00-843D-76853868F05D}" srcOrd="3" destOrd="0" presId="urn:microsoft.com/office/officeart/2005/8/layout/hProcess4"/>
    <dgm:cxn modelId="{2793772B-C0A4-40C3-8456-66A85CB3F8CA}" type="presParOf" srcId="{093705C5-FAA1-4223-974B-C4A9BD686508}" destId="{49C9F5CB-D5E9-476C-BB5D-BC332E18CC21}" srcOrd="4" destOrd="0" presId="urn:microsoft.com/office/officeart/2005/8/layout/hProcess4"/>
    <dgm:cxn modelId="{3349C365-B558-46D0-BC4C-ED111E3D7D08}" type="presParOf" srcId="{62CA03E7-4938-4083-B5B0-D11A43333EFB}" destId="{B46827CA-F588-44B3-A323-0241F5646858}" srcOrd="5" destOrd="0" presId="urn:microsoft.com/office/officeart/2005/8/layout/hProcess4"/>
    <dgm:cxn modelId="{5E4B9B53-19FB-44D0-807A-1AC8040D95FE}" type="presParOf" srcId="{62CA03E7-4938-4083-B5B0-D11A43333EFB}" destId="{038A960C-34CE-4642-95FD-83AA28F2D856}" srcOrd="6" destOrd="0" presId="urn:microsoft.com/office/officeart/2005/8/layout/hProcess4"/>
    <dgm:cxn modelId="{53C19D25-6490-4A2A-9850-55BC40AA6ADD}" type="presParOf" srcId="{038A960C-34CE-4642-95FD-83AA28F2D856}" destId="{681B7878-1716-45E9-B510-6CAF35BB03FE}" srcOrd="0" destOrd="0" presId="urn:microsoft.com/office/officeart/2005/8/layout/hProcess4"/>
    <dgm:cxn modelId="{67A91BEA-7EF9-4074-B21B-22CE294D0151}" type="presParOf" srcId="{038A960C-34CE-4642-95FD-83AA28F2D856}" destId="{3080A905-8E7B-4B25-9B15-0F3E958E69BA}" srcOrd="1" destOrd="0" presId="urn:microsoft.com/office/officeart/2005/8/layout/hProcess4"/>
    <dgm:cxn modelId="{7E42BFC8-5CDA-4E7F-BC2A-2A10F6014949}" type="presParOf" srcId="{038A960C-34CE-4642-95FD-83AA28F2D856}" destId="{B0DCA4A1-7B37-4385-A0D4-2B0401F139A2}" srcOrd="2" destOrd="0" presId="urn:microsoft.com/office/officeart/2005/8/layout/hProcess4"/>
    <dgm:cxn modelId="{8D90FDBC-E47F-4173-88E3-FB7881E1662D}" type="presParOf" srcId="{038A960C-34CE-4642-95FD-83AA28F2D856}" destId="{D5AF2766-47C9-4885-9A7B-9E28BEA62644}" srcOrd="3" destOrd="0" presId="urn:microsoft.com/office/officeart/2005/8/layout/hProcess4"/>
    <dgm:cxn modelId="{D4B5DC74-0862-4802-9501-9187769D6BCB}" type="presParOf" srcId="{038A960C-34CE-4642-95FD-83AA28F2D856}" destId="{ED1FEB67-084E-4C72-9EB0-A9F9E3BFCFA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38596-F804-44C0-81F7-2A1884AD3C1F}">
      <dsp:nvSpPr>
        <dsp:cNvPr id="0" name=""/>
        <dsp:cNvSpPr/>
      </dsp:nvSpPr>
      <dsp:spPr>
        <a:xfrm>
          <a:off x="0" y="464681"/>
          <a:ext cx="1799998" cy="126246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just" defTabSz="488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ea typeface="+mn-ea"/>
              <a:cs typeface="B Nazanin" panose="00000400000000000000" pitchFamily="2" charset="-78"/>
            </a:rPr>
            <a:t> </a:t>
          </a:r>
          <a:r>
            <a:rPr lang="ar-SA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ea typeface="+mn-ea"/>
              <a:cs typeface="B Nazanin" panose="00000400000000000000" pitchFamily="2" charset="-78"/>
            </a:rPr>
            <a:t>دوران بازاریابی کالاهای مصرفی </a:t>
          </a:r>
          <a:r>
            <a:rPr lang="fa-IR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ea typeface="+mn-ea"/>
              <a:cs typeface="B Nazanin" panose="00000400000000000000" pitchFamily="2" charset="-78"/>
            </a:rPr>
            <a:t>مانند </a:t>
          </a:r>
          <a:r>
            <a:rPr lang="ar-SA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ea typeface="+mn-ea"/>
              <a:cs typeface="B Nazanin" panose="00000400000000000000" pitchFamily="2" charset="-78"/>
            </a:rPr>
            <a:t>بازاریابی برند، و یا تولید کنندگان سازمانی مطرح بودند</a:t>
          </a:r>
          <a:endParaRPr lang="en-US" sz="11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/>
            <a:ea typeface="+mn-ea"/>
            <a:cs typeface="B Nazanin" panose="00000400000000000000" pitchFamily="2" charset="-78"/>
          </a:endParaRPr>
        </a:p>
      </dsp:txBody>
      <dsp:txXfrm>
        <a:off x="29053" y="493734"/>
        <a:ext cx="1741892" cy="933828"/>
      </dsp:txXfrm>
    </dsp:sp>
    <dsp:sp modelId="{F10E95D7-8F41-4062-A878-3B32CCADFAA7}">
      <dsp:nvSpPr>
        <dsp:cNvPr id="0" name=""/>
        <dsp:cNvSpPr/>
      </dsp:nvSpPr>
      <dsp:spPr>
        <a:xfrm rot="196211">
          <a:off x="628086" y="-141112"/>
          <a:ext cx="2851388" cy="2611871"/>
        </a:xfrm>
        <a:prstGeom prst="leftCircularArrow">
          <a:avLst>
            <a:gd name="adj1" fmla="val 2874"/>
            <a:gd name="adj2" fmla="val 351416"/>
            <a:gd name="adj3" fmla="val 1834046"/>
            <a:gd name="adj4" fmla="val 8731609"/>
            <a:gd name="adj5" fmla="val 3354"/>
          </a:avLst>
        </a:prstGeom>
        <a:solidFill>
          <a:srgbClr val="54A021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BA760-9C70-4AB3-8984-6E03C57F2418}">
      <dsp:nvSpPr>
        <dsp:cNvPr id="0" name=""/>
        <dsp:cNvSpPr/>
      </dsp:nvSpPr>
      <dsp:spPr>
        <a:xfrm>
          <a:off x="423212" y="1453559"/>
          <a:ext cx="957704" cy="360000"/>
        </a:xfrm>
        <a:prstGeom prst="roundRect">
          <a:avLst>
            <a:gd name="adj" fmla="val 10000"/>
          </a:avLst>
        </a:prstGeom>
        <a:solidFill>
          <a:srgbClr val="54A021">
            <a:hueOff val="0"/>
            <a:satOff val="0"/>
            <a:lumOff val="0"/>
            <a:alphaOff val="0"/>
          </a:srgb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>
              <a:solidFill>
                <a:sysClr val="window" lastClr="FFFFFF"/>
              </a:solidFill>
              <a:latin typeface="Trebuchet MS" panose="020B0603020202020204"/>
              <a:ea typeface="+mn-ea"/>
              <a:cs typeface="Tahoma" panose="020B0604030504040204" pitchFamily="34" charset="0"/>
            </a:rPr>
            <a:t>1950</a:t>
          </a:r>
          <a:endParaRPr lang="en-US" sz="2000" kern="120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433756" y="1464103"/>
        <a:ext cx="936616" cy="338912"/>
      </dsp:txXfrm>
    </dsp:sp>
    <dsp:sp modelId="{F4DD281C-B170-4ECF-8F2E-CE9E81BB464E}">
      <dsp:nvSpPr>
        <dsp:cNvPr id="0" name=""/>
        <dsp:cNvSpPr/>
      </dsp:nvSpPr>
      <dsp:spPr>
        <a:xfrm>
          <a:off x="2520487" y="465734"/>
          <a:ext cx="1799998" cy="126246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ctr" defTabSz="488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/>
            <a:ea typeface="+mn-ea"/>
            <a:cs typeface="B Nazanin" panose="00000400000000000000" pitchFamily="2" charset="-78"/>
          </a:endParaRPr>
        </a:p>
        <a:p>
          <a:pPr marL="57150" lvl="1" indent="-57150" algn="ctr" defTabSz="488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ea typeface="+mn-ea"/>
              <a:cs typeface="B Nazanin" panose="00000400000000000000" pitchFamily="2" charset="-78"/>
            </a:rPr>
            <a:t> </a:t>
          </a:r>
          <a:r>
            <a:rPr lang="ar-SA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ea typeface="+mn-ea"/>
              <a:cs typeface="B Nazanin" panose="00000400000000000000" pitchFamily="2" charset="-78"/>
            </a:rPr>
            <a:t>بیشترین تحقیقات بازاریابی مربوط به بازاریابی صنعتی بود</a:t>
          </a:r>
          <a:endParaRPr lang="en-US" sz="11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/>
            <a:ea typeface="+mn-ea"/>
            <a:cs typeface="B Nazanin" panose="00000400000000000000" pitchFamily="2" charset="-78"/>
          </a:endParaRPr>
        </a:p>
      </dsp:txBody>
      <dsp:txXfrm>
        <a:off x="2549540" y="765315"/>
        <a:ext cx="1741892" cy="933828"/>
      </dsp:txXfrm>
    </dsp:sp>
    <dsp:sp modelId="{D049F9C2-6390-4A74-9620-6B7B0CF44E41}">
      <dsp:nvSpPr>
        <dsp:cNvPr id="0" name=""/>
        <dsp:cNvSpPr/>
      </dsp:nvSpPr>
      <dsp:spPr>
        <a:xfrm>
          <a:off x="3463070" y="-730414"/>
          <a:ext cx="2682393" cy="3244675"/>
        </a:xfrm>
        <a:prstGeom prst="circularArrow">
          <a:avLst>
            <a:gd name="adj1" fmla="val 2883"/>
            <a:gd name="adj2" fmla="val 352594"/>
            <a:gd name="adj3" fmla="val 18773029"/>
            <a:gd name="adj4" fmla="val 11876644"/>
            <a:gd name="adj5" fmla="val 3364"/>
          </a:avLst>
        </a:prstGeom>
        <a:solidFill>
          <a:srgbClr val="E6B91E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C3ED3-A82C-4BBE-A922-D33B5296592F}">
      <dsp:nvSpPr>
        <dsp:cNvPr id="0" name=""/>
        <dsp:cNvSpPr/>
      </dsp:nvSpPr>
      <dsp:spPr>
        <a:xfrm>
          <a:off x="2952329" y="343178"/>
          <a:ext cx="957704" cy="360000"/>
        </a:xfrm>
        <a:prstGeom prst="roundRect">
          <a:avLst>
            <a:gd name="adj" fmla="val 10000"/>
          </a:avLst>
        </a:prstGeom>
        <a:solidFill>
          <a:srgbClr val="E6B91E">
            <a:hueOff val="0"/>
            <a:satOff val="0"/>
            <a:lumOff val="0"/>
            <a:alphaOff val="0"/>
          </a:srgb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 dirty="0">
              <a:solidFill>
                <a:sysClr val="window" lastClr="FFFFFF"/>
              </a:solidFill>
              <a:latin typeface="Trebuchet MS" panose="020B0603020202020204"/>
              <a:ea typeface="+mn-ea"/>
              <a:cs typeface="Tahoma" panose="020B0604030504040204" pitchFamily="34" charset="0"/>
            </a:rPr>
            <a:t>1960</a:t>
          </a:r>
          <a:endParaRPr lang="en-US" sz="2000" kern="1200" dirty="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2962873" y="353722"/>
        <a:ext cx="936616" cy="338912"/>
      </dsp:txXfrm>
    </dsp:sp>
    <dsp:sp modelId="{C5C8D3DC-94DD-4655-A56A-BDCB3404A40A}">
      <dsp:nvSpPr>
        <dsp:cNvPr id="0" name=""/>
        <dsp:cNvSpPr/>
      </dsp:nvSpPr>
      <dsp:spPr>
        <a:xfrm>
          <a:off x="5192678" y="0"/>
          <a:ext cx="1799998" cy="126246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just" defTabSz="488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ea typeface="+mn-ea"/>
              <a:cs typeface="B Nazanin" panose="00000400000000000000" pitchFamily="2" charset="-78"/>
            </a:rPr>
            <a:t> </a:t>
          </a:r>
          <a:r>
            <a:rPr lang="ar-SA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ea typeface="+mn-ea"/>
              <a:cs typeface="B Nazanin" panose="00000400000000000000" pitchFamily="2" charset="-78"/>
            </a:rPr>
            <a:t>بازاریابی </a:t>
          </a:r>
          <a:r>
            <a:rPr lang="fa-IR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ea typeface="+mn-ea"/>
              <a:cs typeface="B Nazanin" panose="00000400000000000000" pitchFamily="2" charset="-78"/>
            </a:rPr>
            <a:t>س</a:t>
          </a:r>
          <a:r>
            <a:rPr lang="ar-SA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ea typeface="+mn-ea"/>
              <a:cs typeface="B Nazanin" panose="00000400000000000000" pitchFamily="2" charset="-78"/>
            </a:rPr>
            <a:t>ازمانهای غیر انتفاعی و بازاریابی اجتماعی معطوف شد. </a:t>
          </a:r>
          <a:r>
            <a:rPr lang="fa-IR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ea typeface="+mn-ea"/>
              <a:cs typeface="B Nazanin" panose="00000400000000000000" pitchFamily="2" charset="-78"/>
            </a:rPr>
            <a:t>و </a:t>
          </a:r>
          <a:r>
            <a:rPr lang="ar-SA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ea typeface="+mn-ea"/>
              <a:cs typeface="B Nazanin" panose="00000400000000000000" pitchFamily="2" charset="-78"/>
            </a:rPr>
            <a:t>ترویج رفاه به کار رود</a:t>
          </a:r>
          <a:endParaRPr lang="en-US" sz="1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5221731" y="29053"/>
        <a:ext cx="1741892" cy="933828"/>
      </dsp:txXfrm>
    </dsp:sp>
    <dsp:sp modelId="{B46827CA-F588-44B3-A323-0241F5646858}">
      <dsp:nvSpPr>
        <dsp:cNvPr id="0" name=""/>
        <dsp:cNvSpPr/>
      </dsp:nvSpPr>
      <dsp:spPr>
        <a:xfrm rot="901307">
          <a:off x="5817647" y="-705637"/>
          <a:ext cx="2969090" cy="2657092"/>
        </a:xfrm>
        <a:prstGeom prst="leftCircularArrow">
          <a:avLst>
            <a:gd name="adj1" fmla="val 3114"/>
            <a:gd name="adj2" fmla="val 382812"/>
            <a:gd name="adj3" fmla="val 1432162"/>
            <a:gd name="adj4" fmla="val 8298328"/>
            <a:gd name="adj5" fmla="val 3633"/>
          </a:avLst>
        </a:prstGeom>
        <a:solidFill>
          <a:srgbClr val="E76618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AFA8C-6E18-4D00-843D-76853868F05D}">
      <dsp:nvSpPr>
        <dsp:cNvPr id="0" name=""/>
        <dsp:cNvSpPr/>
      </dsp:nvSpPr>
      <dsp:spPr>
        <a:xfrm>
          <a:off x="5647245" y="974049"/>
          <a:ext cx="957704" cy="360000"/>
        </a:xfrm>
        <a:prstGeom prst="roundRect">
          <a:avLst>
            <a:gd name="adj" fmla="val 10000"/>
          </a:avLst>
        </a:prstGeom>
        <a:solidFill>
          <a:srgbClr val="E76618">
            <a:hueOff val="0"/>
            <a:satOff val="0"/>
            <a:lumOff val="0"/>
            <a:alphaOff val="0"/>
          </a:srgb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>
              <a:solidFill>
                <a:sysClr val="window" lastClr="FFFFFF"/>
              </a:solidFill>
              <a:latin typeface="Trebuchet MS" panose="020B0603020202020204"/>
              <a:ea typeface="+mn-ea"/>
              <a:cs typeface="Tahoma" panose="020B0604030504040204" pitchFamily="34" charset="0"/>
            </a:rPr>
            <a:t>1970</a:t>
          </a:r>
          <a:endParaRPr lang="en-US" sz="2000" kern="120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5657789" y="984593"/>
        <a:ext cx="936616" cy="338912"/>
      </dsp:txXfrm>
    </dsp:sp>
    <dsp:sp modelId="{3080A905-8E7B-4B25-9B15-0F3E958E69BA}">
      <dsp:nvSpPr>
        <dsp:cNvPr id="0" name=""/>
        <dsp:cNvSpPr/>
      </dsp:nvSpPr>
      <dsp:spPr>
        <a:xfrm>
          <a:off x="7848870" y="0"/>
          <a:ext cx="1799998" cy="1262461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just" defTabSz="488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ea typeface="+mn-ea"/>
              <a:cs typeface="B Nazanin" panose="00000400000000000000" pitchFamily="2" charset="-78"/>
            </a:rPr>
            <a:t> </a:t>
          </a:r>
          <a:r>
            <a:rPr lang="ar-SA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ea typeface="+mn-ea"/>
              <a:cs typeface="B Nazanin" panose="00000400000000000000" pitchFamily="2" charset="-78"/>
            </a:rPr>
            <a:t>برای اولین بار طرفدارانی برای بازاریابی رابطه ای پیداشد. بازاریابی رابطه ای مبنا و اساس</a:t>
          </a:r>
          <a:r>
            <a:rPr lang="en-US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ea typeface="+mn-ea"/>
              <a:cs typeface="B Nazanin" panose="00000400000000000000" pitchFamily="2" charset="-78"/>
            </a:rPr>
            <a:t> CRM </a:t>
          </a:r>
          <a:r>
            <a:rPr lang="fa-IR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ea typeface="+mn-ea"/>
              <a:cs typeface="B Nazanin" panose="00000400000000000000" pitchFamily="2" charset="-78"/>
            </a:rPr>
            <a:t> </a:t>
          </a:r>
          <a:r>
            <a:rPr lang="ar-SA" sz="11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ea typeface="+mn-ea"/>
              <a:cs typeface="B Nazanin" panose="00000400000000000000" pitchFamily="2" charset="-78"/>
            </a:rPr>
            <a:t>است. </a:t>
          </a:r>
          <a:endParaRPr lang="en-US" sz="11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/>
            <a:ea typeface="+mn-ea"/>
            <a:cs typeface="+mn-cs"/>
          </a:endParaRPr>
        </a:p>
      </dsp:txBody>
      <dsp:txXfrm>
        <a:off x="7877923" y="299580"/>
        <a:ext cx="1741892" cy="933828"/>
      </dsp:txXfrm>
    </dsp:sp>
    <dsp:sp modelId="{D5AF2766-47C9-4885-9A7B-9E28BEA62644}">
      <dsp:nvSpPr>
        <dsp:cNvPr id="0" name=""/>
        <dsp:cNvSpPr/>
      </dsp:nvSpPr>
      <dsp:spPr>
        <a:xfrm>
          <a:off x="8305135" y="10423"/>
          <a:ext cx="957704" cy="360000"/>
        </a:xfrm>
        <a:prstGeom prst="roundRect">
          <a:avLst>
            <a:gd name="adj" fmla="val 10000"/>
          </a:avLst>
        </a:prstGeom>
        <a:solidFill>
          <a:srgbClr val="C42F1A">
            <a:hueOff val="0"/>
            <a:satOff val="0"/>
            <a:lumOff val="0"/>
            <a:alphaOff val="0"/>
          </a:srgbClr>
        </a:solidFill>
        <a:ln w="1905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kern="1200">
              <a:solidFill>
                <a:sysClr val="window" lastClr="FFFFFF"/>
              </a:solidFill>
              <a:latin typeface="Trebuchet MS" panose="020B0603020202020204"/>
              <a:ea typeface="+mn-ea"/>
              <a:cs typeface="Tahoma" panose="020B0604030504040204" pitchFamily="34" charset="0"/>
            </a:rPr>
            <a:t>1980</a:t>
          </a:r>
          <a:endParaRPr lang="en-US" sz="2000" kern="1200">
            <a:solidFill>
              <a:sysClr val="window" lastClr="FFFFFF"/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8315679" y="20967"/>
        <a:ext cx="936616" cy="338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7C17D7A7-12CD-4175-9EFE-9425BB54A4F1}" type="datetimeFigureOut">
              <a:rPr lang="fa-IR" smtClean="0"/>
              <a:t>06/10/1444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AF741C3D-5E08-481A-8285-E6D72FF46C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52000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BCAAC6DD-AF02-45A6-AE8D-19A53B3911D9}" type="datetimeFigureOut">
              <a:rPr lang="fa-IR" smtClean="0"/>
              <a:t>06/10/1444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01176775-F4C5-4133-8491-DBB135D55E04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06340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76775-F4C5-4133-8491-DBB135D55E04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26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76775-F4C5-4133-8491-DBB135D55E04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53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76775-F4C5-4133-8491-DBB135D55E04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268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76775-F4C5-4133-8491-DBB135D55E04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113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76775-F4C5-4133-8491-DBB135D55E04}" type="slidenum">
              <a:rPr kumimoji="0" lang="fa-I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a-I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425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6775-F4C5-4133-8491-DBB135D55E04}" type="slidenum">
              <a:rPr lang="fa-IR" smtClean="0"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7043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صفحه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2" descr="E:\سيستمها\بسم الله\169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65" y="188640"/>
            <a:ext cx="21122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690" y="4069"/>
            <a:ext cx="1499659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21DA081-08CC-4525-8E3A-4DD3CD4707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0" y="4940549"/>
            <a:ext cx="3487956" cy="187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3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صفحه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9E57-FBBC-423B-87B7-2A4510B1A92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11961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صفحه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6D81-DCAF-40EB-9A87-C72555E7277A}" type="slidenum">
              <a:rPr lang="ar-AE" smtClean="0"/>
              <a:t>‹#›</a:t>
            </a:fld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3212439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صفحه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6D81-DCAF-40EB-9A87-C72555E7277A}" type="slidenum">
              <a:rPr lang="ar-AE" smtClean="0"/>
              <a:t>‹#›</a:t>
            </a:fld>
            <a:endParaRPr lang="ar-AE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0462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صفحه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6D81-DCAF-40EB-9A87-C72555E7277A}" type="slidenum">
              <a:rPr lang="ar-AE" smtClean="0"/>
              <a:t>‹#›</a:t>
            </a:fld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157707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صفحه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6D81-DCAF-40EB-9A87-C72555E7277A}" type="slidenum">
              <a:rPr lang="ar-AE" smtClean="0"/>
              <a:t>‹#›</a:t>
            </a:fld>
            <a:endParaRPr lang="ar-AE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9523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صفحه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6D81-DCAF-40EB-9A87-C72555E7277A}" type="slidenum">
              <a:rPr lang="ar-AE" smtClean="0"/>
              <a:t>‹#›</a:t>
            </a:fld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1394365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صفحه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9E57-FBBC-423B-87B7-2A4510B1A92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66676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صفحه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9E57-FBBC-423B-87B7-2A4510B1A92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10766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صفحه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2" descr="E:\سيستمها\بسم الله\169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65" y="188640"/>
            <a:ext cx="21122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690" y="4069"/>
            <a:ext cx="1499659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21DA081-08CC-4525-8E3A-4DD3CD4707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50" y="4940549"/>
            <a:ext cx="3487956" cy="187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94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صفحه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9E57-FBBC-423B-87B7-2A4510B1A92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7321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صفحه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9E57-FBBC-423B-87B7-2A4510B1A92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14615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صفحه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6D81-DCAF-40EB-9A87-C72555E7277A}" type="slidenum">
              <a:rPr lang="ar-AE" smtClean="0"/>
              <a:t>‹#›</a:t>
            </a:fld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871524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صفحه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9E57-FBBC-423B-87B7-2A4510B1A92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26733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صفحه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9E57-FBBC-423B-87B7-2A4510B1A92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11250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صفحه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9E57-FBBC-423B-87B7-2A4510B1A92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252330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صفحه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9E57-FBBC-423B-87B7-2A4510B1A92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123282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صفحه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9E57-FBBC-423B-87B7-2A4510B1A92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6110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صفحه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9E57-FBBC-423B-87B7-2A4510B1A92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316405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صفحه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9E57-FBBC-423B-87B7-2A4510B1A92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30563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صفحه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6D81-DCAF-40EB-9A87-C72555E7277A}" type="slidenum">
              <a:rPr lang="ar-AE" smtClean="0"/>
              <a:t>‹#›</a:t>
            </a:fld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24582545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صفحه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6D81-DCAF-40EB-9A87-C72555E7277A}" type="slidenum">
              <a:rPr lang="ar-AE" smtClean="0"/>
              <a:t>‹#›</a:t>
            </a:fld>
            <a:endParaRPr lang="ar-AE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113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صفحه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6D81-DCAF-40EB-9A87-C72555E7277A}" type="slidenum">
              <a:rPr lang="ar-AE" smtClean="0"/>
              <a:t>‹#›</a:t>
            </a:fld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41128682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صفحه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6D81-DCAF-40EB-9A87-C72555E7277A}" type="slidenum">
              <a:rPr lang="ar-AE" smtClean="0"/>
              <a:t>‹#›</a:t>
            </a:fld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3370325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صفحه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6D81-DCAF-40EB-9A87-C72555E7277A}" type="slidenum">
              <a:rPr lang="ar-AE" smtClean="0"/>
              <a:t>‹#›</a:t>
            </a:fld>
            <a:endParaRPr lang="ar-AE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987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/>
              <a:t>صفحه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66D81-DCAF-40EB-9A87-C72555E7277A}" type="slidenum">
              <a:rPr lang="ar-AE" smtClean="0"/>
              <a:t>‹#›</a:t>
            </a:fld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544405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صفحه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9E57-FBBC-423B-87B7-2A4510B1A92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33630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صفحه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9E57-FBBC-423B-87B7-2A4510B1A92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324070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764B-5422-408E-9D04-54B83D1862AB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2105216"/>
            <a:ext cx="12192000" cy="268544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0333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صفحه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9E57-FBBC-423B-87B7-2A4510B1A92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814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صفحه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9E57-FBBC-423B-87B7-2A4510B1A92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71301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صفحه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9E57-FBBC-423B-87B7-2A4510B1A92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67865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صفحه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9E57-FBBC-423B-87B7-2A4510B1A92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3520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صفحه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9E57-FBBC-423B-87B7-2A4510B1A92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3330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صفحه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9E57-FBBC-423B-87B7-2A4510B1A92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8910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>
              <a:endCxn id="28" idx="2"/>
            </p:cNvCxnSpPr>
            <p:nvPr/>
          </p:nvCxnSpPr>
          <p:spPr>
            <a:xfrm>
              <a:off x="10560496" y="0"/>
              <a:ext cx="864096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0056440" y="4941168"/>
              <a:ext cx="1512168" cy="191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10848528" y="-8467"/>
              <a:ext cx="1340297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 userDrawn="1"/>
          </p:nvSpPr>
          <p:spPr>
            <a:xfrm>
              <a:off x="10560496" y="-8467"/>
              <a:ext cx="1631504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10848528" y="3048000"/>
              <a:ext cx="1343472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10560496" y="-8467"/>
              <a:ext cx="162833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1424592" y="-8467"/>
              <a:ext cx="76423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1424592" y="3589867"/>
              <a:ext cx="764233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/>
              <a:t>صفحه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C66D81-DCAF-40EB-9A87-C72555E7277A}" type="slidenum">
              <a:rPr lang="ar-AE" smtClean="0"/>
              <a:t>‹#›</a:t>
            </a:fld>
            <a:endParaRPr lang="ar-AE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C:\Users\p79000158\Desktop\Picture1.jpg"/>
          <p:cNvPicPr>
            <a:picLocks noChangeAspect="1" noChangeArrowheads="1"/>
          </p:cNvPicPr>
          <p:nvPr userDrawn="1"/>
        </p:nvPicPr>
        <p:blipFill rotWithShape="1">
          <a:blip r:embed="rId20">
            <a:clrChange>
              <a:clrFrom>
                <a:srgbClr val="FDFFFA"/>
              </a:clrFrom>
              <a:clrTo>
                <a:srgbClr val="FDFFFA">
                  <a:alpha val="0"/>
                </a:srgbClr>
              </a:clrTo>
            </a:clrChange>
            <a:duotone>
              <a:prstClr val="black"/>
              <a:srgbClr val="669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5"/>
          <a:stretch/>
        </p:blipFill>
        <p:spPr bwMode="auto">
          <a:xfrm>
            <a:off x="479376" y="764704"/>
            <a:ext cx="11041225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0638294-E7C9-4548-BC87-2D26D5C83090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1" y="5705458"/>
            <a:ext cx="2200069" cy="117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5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18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hf hd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>
              <a:endCxn id="28" idx="2"/>
            </p:cNvCxnSpPr>
            <p:nvPr/>
          </p:nvCxnSpPr>
          <p:spPr>
            <a:xfrm>
              <a:off x="10560496" y="0"/>
              <a:ext cx="864096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0056440" y="4941168"/>
              <a:ext cx="1512168" cy="191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10848528" y="-8467"/>
              <a:ext cx="1340297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 userDrawn="1"/>
          </p:nvSpPr>
          <p:spPr>
            <a:xfrm>
              <a:off x="10560496" y="-8467"/>
              <a:ext cx="1631504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10848528" y="3048000"/>
              <a:ext cx="1343472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10560496" y="-8467"/>
              <a:ext cx="162833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1424592" y="-8467"/>
              <a:ext cx="76423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1424592" y="3589867"/>
              <a:ext cx="764233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/>
              <a:t>صفحه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C66D81-DCAF-40EB-9A87-C72555E7277A}" type="slidenum">
              <a:rPr lang="ar-AE" smtClean="0"/>
              <a:t>‹#›</a:t>
            </a:fld>
            <a:endParaRPr lang="ar-AE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5616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C:\Users\p79000158\Desktop\Picture1.jpg"/>
          <p:cNvPicPr>
            <a:picLocks noChangeAspect="1" noChangeArrowheads="1"/>
          </p:cNvPicPr>
          <p:nvPr userDrawn="1"/>
        </p:nvPicPr>
        <p:blipFill rotWithShape="1">
          <a:blip r:embed="rId21">
            <a:clrChange>
              <a:clrFrom>
                <a:srgbClr val="FDFFFA"/>
              </a:clrFrom>
              <a:clrTo>
                <a:srgbClr val="FDFFFA">
                  <a:alpha val="0"/>
                </a:srgbClr>
              </a:clrTo>
            </a:clrChange>
            <a:duotone>
              <a:prstClr val="black"/>
              <a:srgbClr val="6699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5"/>
          <a:stretch/>
        </p:blipFill>
        <p:spPr bwMode="auto">
          <a:xfrm>
            <a:off x="479376" y="764704"/>
            <a:ext cx="11041225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0638294-E7C9-4548-BC87-2D26D5C83090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1" y="5705458"/>
            <a:ext cx="2200069" cy="117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9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</p:sldLayoutIdLst>
  <p:hf hd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seapp.iseikco.com/" TargetMode="External"/><Relationship Id="rId2" Type="http://schemas.openxmlformats.org/officeDocument/2006/relationships/hyperlink" Target="mailto:CRM@iseikc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mak.iseikco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135560" y="2060848"/>
            <a:ext cx="7704856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sim" panose="00000700000000000000" pitchFamily="2" charset="-78"/>
              </a:rPr>
              <a:t>مديريت ارتباط با مشتريان –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CRM</a:t>
            </a:r>
            <a:br>
              <a:rPr lang="fa-IR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a-IR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sim" panose="00000700000000000000" pitchFamily="2" charset="-78"/>
              </a:rPr>
              <a:t>در</a:t>
            </a:r>
            <a:br>
              <a:rPr lang="fa-IR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sim" panose="00000700000000000000" pitchFamily="2" charset="-78"/>
              </a:rPr>
            </a:br>
            <a:r>
              <a:rPr lang="fa-IR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sim" panose="00000700000000000000" pitchFamily="2" charset="-78"/>
              </a:rPr>
              <a:t>شركت مهندسي خدمات صنعتي ايران خودرو</a:t>
            </a:r>
            <a:br>
              <a:rPr lang="fa-IR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sim" panose="00000700000000000000" pitchFamily="2" charset="-78"/>
              </a:rPr>
            </a:br>
            <a:r>
              <a:rPr lang="fa-IR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sim" panose="00000700000000000000" pitchFamily="2" charset="-78"/>
              </a:rPr>
              <a:t>ايسيكو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408040" y="6030580"/>
            <a:ext cx="4295800" cy="576064"/>
          </a:xfrm>
        </p:spPr>
        <p:txBody>
          <a:bodyPr>
            <a:normAutofit fontScale="92500"/>
          </a:bodyPr>
          <a:lstStyle/>
          <a:p>
            <a:pPr algn="ctr"/>
            <a:r>
              <a:rPr lang="fa-IR" sz="2400" b="1" dirty="0">
                <a:solidFill>
                  <a:srgbClr val="0000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raffic" panose="00000400000000000000" pitchFamily="2" charset="-78"/>
              </a:rPr>
              <a:t>مديريت حوزه مديرعامل و ارتباطات</a:t>
            </a:r>
          </a:p>
        </p:txBody>
      </p:sp>
      <p:sp>
        <p:nvSpPr>
          <p:cNvPr id="9" name="Rectangle 8"/>
          <p:cNvSpPr/>
          <p:nvPr/>
        </p:nvSpPr>
        <p:spPr>
          <a:xfrm>
            <a:off x="4151784" y="6421978"/>
            <a:ext cx="2255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a-I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B Traffic" panose="00000400000000000000" pitchFamily="2" charset="-78"/>
              </a:rPr>
              <a:t>اداره ارتباط با مشتريان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2348" y="5949280"/>
            <a:ext cx="1191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a-I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B Traffic" panose="00000400000000000000" pitchFamily="2" charset="-78"/>
              </a:rPr>
              <a:t>ديماه  1401</a:t>
            </a:r>
          </a:p>
        </p:txBody>
      </p:sp>
      <p:sp>
        <p:nvSpPr>
          <p:cNvPr id="7" name="Rectangle 6"/>
          <p:cNvSpPr/>
          <p:nvPr/>
        </p:nvSpPr>
        <p:spPr>
          <a:xfrm>
            <a:off x="9443495" y="6381328"/>
            <a:ext cx="2720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defRPr/>
            </a:pPr>
            <a:r>
              <a:rPr lang="fa-IR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B Traffic" panose="00000400000000000000" pitchFamily="2" charset="-78"/>
              </a:rPr>
              <a:t>كد گزارش: </a:t>
            </a:r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B Traffic" panose="00000400000000000000" pitchFamily="2" charset="-78"/>
              </a:rPr>
              <a:t>SD –03-00-1401</a:t>
            </a:r>
            <a:endParaRPr lang="fa-IR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0725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79576" y="260648"/>
            <a:ext cx="8208912" cy="686034"/>
          </a:xfrm>
        </p:spPr>
        <p:txBody>
          <a:bodyPr>
            <a:noAutofit/>
          </a:bodyPr>
          <a:lstStyle/>
          <a:p>
            <a:pPr algn="r"/>
            <a:r>
              <a:rPr lang="fa-IR" sz="3200" b="1" dirty="0">
                <a:solidFill>
                  <a:srgbClr val="0000CC"/>
                </a:solidFill>
                <a:latin typeface="+mn-lt"/>
                <a:ea typeface="+mn-ea"/>
                <a:cs typeface="B Homa" panose="00000400000000000000" pitchFamily="2" charset="-78"/>
              </a:rPr>
              <a:t>كانال ارتباطي در محيط وب - </a:t>
            </a:r>
            <a:r>
              <a:rPr lang="fa-IR" sz="2400" b="1" dirty="0">
                <a:solidFill>
                  <a:srgbClr val="0000CC"/>
                </a:solidFill>
                <a:latin typeface="+mn-lt"/>
                <a:ea typeface="+mn-ea"/>
                <a:cs typeface="B Homa" panose="00000400000000000000" pitchFamily="2" charset="-78"/>
              </a:rPr>
              <a:t>برنامه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iseapp</a:t>
            </a:r>
            <a:r>
              <a:rPr lang="fa-IR" sz="3200" b="1" dirty="0">
                <a:solidFill>
                  <a:srgbClr val="0000CC"/>
                </a:solidFill>
                <a:latin typeface="+mn-lt"/>
                <a:ea typeface="+mn-ea"/>
                <a:cs typeface="B Homa" panose="00000400000000000000" pitchFamily="2" charset="-78"/>
              </a:rPr>
              <a:t> 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7EB5-911A-45F1-911D-21EA85A8B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0" y="649287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Traffic" panose="00000400000000000000" pitchFamily="2" charset="-78"/>
              </a:defRPr>
            </a:lvl1pPr>
          </a:lstStyle>
          <a:p>
            <a:pPr algn="ctr">
              <a:defRPr/>
            </a:pPr>
            <a:fld id="{51C66D81-DCAF-40EB-9A87-C72555E7277A}" type="slidenum">
              <a:rPr lang="ar-AE" sz="1600" b="1">
                <a:solidFill>
                  <a:schemeClr val="tx1"/>
                </a:solidFill>
                <a:latin typeface="+mn-lt"/>
              </a:rPr>
              <a:pPr algn="ctr">
                <a:defRPr/>
              </a:pPr>
              <a:t>10</a:t>
            </a:fld>
            <a:endParaRPr lang="ar-AE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24192" y="1124744"/>
            <a:ext cx="2952328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2400" dirty="0">
                <a:cs typeface="B Nazanin" panose="00000400000000000000" pitchFamily="2" charset="-78"/>
              </a:rPr>
              <a:t>برنامه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iseapp</a:t>
            </a:r>
            <a:r>
              <a:rPr lang="fa-IR" sz="2400" dirty="0">
                <a:cs typeface="B Nazanin" panose="00000400000000000000" pitchFamily="2" charset="-78"/>
              </a:rPr>
              <a:t> در محيط وب جهت امكان برقراري ارتباط مشتريان با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CRM</a:t>
            </a:r>
            <a:r>
              <a:rPr lang="fa-IR" sz="2400" dirty="0">
                <a:cs typeface="B Nazanin" panose="00000400000000000000" pitchFamily="2" charset="-78"/>
              </a:rPr>
              <a:t> شركت ايسيكو به عنوان يكي از كانال‌هاي ارتباطي و پاسخگويي به مشتريان ايسيكو ايجاد شده است كه راه‌اندازي و بهره‌برداري از آن به عنوان برنامه‌هاي آتي مي‌باشد. لازم به ذكر است ارتباط اين برنامه با نرم‌افزار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CRM</a:t>
            </a:r>
            <a:r>
              <a:rPr lang="fa-IR" sz="2400" dirty="0">
                <a:cs typeface="B Nazanin" panose="00000400000000000000" pitchFamily="2" charset="-78"/>
              </a:rPr>
              <a:t> برقرار بوده و درخواست‌هاي ثبت شده در آن ورودي نرم‌افزار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CRM</a:t>
            </a:r>
            <a:r>
              <a:rPr lang="fa-IR" sz="2400" dirty="0">
                <a:cs typeface="B Nazanin" panose="00000400000000000000" pitchFamily="2" charset="-78"/>
              </a:rPr>
              <a:t> مي‌باشد.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052736"/>
            <a:ext cx="7176119" cy="456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4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7EB5-911A-45F1-911D-21EA85A8B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0" y="649287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Traffic" panose="00000400000000000000" pitchFamily="2" charset="-78"/>
              </a:defRPr>
            </a:lvl1pPr>
          </a:lstStyle>
          <a:p>
            <a:pPr algn="ctr">
              <a:defRPr/>
            </a:pPr>
            <a:fld id="{51C66D81-DCAF-40EB-9A87-C72555E7277A}" type="slidenum">
              <a:rPr lang="ar-AE" sz="1600" b="1">
                <a:solidFill>
                  <a:schemeClr val="tx1"/>
                </a:solidFill>
                <a:latin typeface="+mn-lt"/>
              </a:rPr>
              <a:pPr algn="ctr">
                <a:defRPr/>
              </a:pPr>
              <a:t>11</a:t>
            </a:fld>
            <a:endParaRPr lang="ar-AE" sz="1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980728"/>
            <a:ext cx="5796136" cy="431344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08168" y="1340768"/>
            <a:ext cx="2952328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2400" dirty="0">
                <a:cs typeface="B Nazanin" panose="00000400000000000000" pitchFamily="2" charset="-78"/>
              </a:rPr>
              <a:t>سامانه مديريت اياب و ذهاب كاركنان - سِماك جهت امكان برقراري ارتباط مشتريان حوزه اياب و ذهاب با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CRM</a:t>
            </a:r>
            <a:r>
              <a:rPr lang="fa-IR" sz="2400" dirty="0">
                <a:cs typeface="B Nazanin" panose="00000400000000000000" pitchFamily="2" charset="-78"/>
              </a:rPr>
              <a:t> شركت ايسيكو به عنوان يكي از كانال‌هاي ارتباطي و پاسخگويي به مشتريان ايسيكو ايجاد و راه‌اندازي خواهد شد. در خصوص درخواست‌هاي مرتبط با سامانه سِماك، به عنوان يكي از موارد قابل پيگيري در نرم‌افزار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CRM</a:t>
            </a:r>
            <a:r>
              <a:rPr lang="fa-IR" sz="2400" dirty="0">
                <a:cs typeface="B Nazanin" panose="00000400000000000000" pitchFamily="2" charset="-78"/>
              </a:rPr>
              <a:t> ميسر مي‌باشد. 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927648" y="260648"/>
            <a:ext cx="7632848" cy="686034"/>
          </a:xfrm>
        </p:spPr>
        <p:txBody>
          <a:bodyPr>
            <a:noAutofit/>
          </a:bodyPr>
          <a:lstStyle/>
          <a:p>
            <a:pPr algn="r"/>
            <a:r>
              <a:rPr lang="fa-IR" sz="3200" b="1" dirty="0">
                <a:solidFill>
                  <a:srgbClr val="0000CC"/>
                </a:solidFill>
                <a:latin typeface="+mn-lt"/>
                <a:ea typeface="+mn-ea"/>
                <a:cs typeface="B Homa" panose="00000400000000000000" pitchFamily="2" charset="-78"/>
              </a:rPr>
              <a:t>كانال ارتباطي </a:t>
            </a:r>
            <a:r>
              <a:rPr lang="fa-IR" sz="2800" b="1" dirty="0">
                <a:solidFill>
                  <a:srgbClr val="0000CC"/>
                </a:solidFill>
                <a:latin typeface="+mn-lt"/>
                <a:ea typeface="+mn-ea"/>
                <a:cs typeface="B Homa" panose="00000400000000000000" pitchFamily="2" charset="-78"/>
              </a:rPr>
              <a:t>- </a:t>
            </a:r>
            <a:r>
              <a:rPr lang="fa-IR" sz="2400" b="1" dirty="0">
                <a:solidFill>
                  <a:srgbClr val="0000CC"/>
                </a:solidFill>
                <a:latin typeface="+mn-lt"/>
                <a:ea typeface="+mn-ea"/>
                <a:cs typeface="B Homa" panose="00000400000000000000" pitchFamily="2" charset="-78"/>
              </a:rPr>
              <a:t>سامانه مديريت اياب و ذهاب كاركنان - سِماك:</a:t>
            </a:r>
          </a:p>
        </p:txBody>
      </p:sp>
    </p:spTree>
    <p:extLst>
      <p:ext uri="{BB962C8B-B14F-4D97-AF65-F5344CB8AC3E}">
        <p14:creationId xmlns:p14="http://schemas.microsoft.com/office/powerpoint/2010/main" val="3658040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1904" y="260648"/>
            <a:ext cx="5328592" cy="686034"/>
          </a:xfrm>
        </p:spPr>
        <p:txBody>
          <a:bodyPr>
            <a:noAutofit/>
          </a:bodyPr>
          <a:lstStyle/>
          <a:p>
            <a:pPr algn="r"/>
            <a:r>
              <a:rPr lang="fa-IR" sz="3200" b="1" dirty="0">
                <a:solidFill>
                  <a:srgbClr val="0000CC"/>
                </a:solidFill>
                <a:latin typeface="+mn-lt"/>
                <a:ea typeface="+mn-ea"/>
                <a:cs typeface="B Homa" panose="00000400000000000000" pitchFamily="2" charset="-78"/>
              </a:rPr>
              <a:t>نرم‌افزار مديريت ارتباط با مشتريان: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7EB5-911A-45F1-911D-21EA85A8B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0" y="649287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Traffic" panose="00000400000000000000" pitchFamily="2" charset="-78"/>
              </a:defRPr>
            </a:lvl1pPr>
          </a:lstStyle>
          <a:p>
            <a:pPr algn="ctr">
              <a:defRPr/>
            </a:pPr>
            <a:fld id="{51C66D81-DCAF-40EB-9A87-C72555E7277A}" type="slidenum">
              <a:rPr lang="ar-AE" sz="1600" b="1">
                <a:solidFill>
                  <a:schemeClr val="tx1"/>
                </a:solidFill>
                <a:latin typeface="+mn-lt"/>
              </a:rPr>
              <a:pPr algn="ctr">
                <a:defRPr/>
              </a:pPr>
              <a:t>12</a:t>
            </a:fld>
            <a:endParaRPr lang="ar-AE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04312" y="1412776"/>
            <a:ext cx="2736305" cy="48245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نرم‌افزار مديريت ارتباط با مشتريان جهت ثبت و پيگيري و رسيدگي به درخواست مشتريان ايسيكو از كانال‌هاي ارتباطي تعيين شده طراحي و تهيه شده است. </a:t>
            </a:r>
          </a:p>
          <a:p>
            <a:pPr algn="just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برنامه مذكور قابليت دريافت انواع گزارش‌هاي تحليلي را دارا مي‌باشد.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980728"/>
            <a:ext cx="854427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37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3706" y="188640"/>
            <a:ext cx="7686720" cy="584775"/>
          </a:xfrm>
        </p:spPr>
        <p:txBody>
          <a:bodyPr wrap="none">
            <a:spAutoFit/>
          </a:bodyPr>
          <a:lstStyle/>
          <a:p>
            <a:pPr algn="r"/>
            <a:r>
              <a:rPr lang="fa-IR" sz="3200" b="1" dirty="0">
                <a:solidFill>
                  <a:srgbClr val="00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Homa" panose="00000400000000000000" pitchFamily="2" charset="-78"/>
              </a:rPr>
              <a:t>نرم‌افزار مديريت ارتباط با مشتريان - </a:t>
            </a:r>
            <a:r>
              <a:rPr lang="fa-IR" sz="2400" b="1" dirty="0">
                <a:solidFill>
                  <a:srgbClr val="00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anose="00000400000000000000" pitchFamily="2" charset="-78"/>
              </a:rPr>
              <a:t>سرفصلهاي اطلاعاتي </a:t>
            </a:r>
            <a:r>
              <a:rPr lang="fa-IR" sz="3200" b="1" dirty="0">
                <a:solidFill>
                  <a:srgbClr val="00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Homa" panose="00000400000000000000" pitchFamily="2" charset="-78"/>
              </a:rPr>
              <a:t>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576887"/>
              </p:ext>
            </p:extLst>
          </p:nvPr>
        </p:nvGraphicFramePr>
        <p:xfrm>
          <a:off x="1703512" y="1268760"/>
          <a:ext cx="8610798" cy="4428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453817959"/>
                    </a:ext>
                  </a:extLst>
                </a:gridCol>
                <a:gridCol w="1154446">
                  <a:extLst>
                    <a:ext uri="{9D8B030D-6E8A-4147-A177-3AD203B41FA5}">
                      <a16:colId xmlns:a16="http://schemas.microsoft.com/office/drawing/2014/main" val="3046051634"/>
                    </a:ext>
                  </a:extLst>
                </a:gridCol>
                <a:gridCol w="2447000">
                  <a:extLst>
                    <a:ext uri="{9D8B030D-6E8A-4147-A177-3AD203B41FA5}">
                      <a16:colId xmlns:a16="http://schemas.microsoft.com/office/drawing/2014/main" val="246885373"/>
                    </a:ext>
                  </a:extLst>
                </a:gridCol>
                <a:gridCol w="2694678">
                  <a:extLst>
                    <a:ext uri="{9D8B030D-6E8A-4147-A177-3AD203B41FA5}">
                      <a16:colId xmlns:a16="http://schemas.microsoft.com/office/drawing/2014/main" val="4201742568"/>
                    </a:ext>
                  </a:extLst>
                </a:gridCol>
                <a:gridCol w="1054674">
                  <a:extLst>
                    <a:ext uri="{9D8B030D-6E8A-4147-A177-3AD203B41FA5}">
                      <a16:colId xmlns:a16="http://schemas.microsoft.com/office/drawing/2014/main" val="226416094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Titr" panose="00000700000000000000" pitchFamily="2" charset="-78"/>
                        </a:rPr>
                        <a:t>گروه</a:t>
                      </a:r>
                      <a:r>
                        <a:rPr lang="fa-IR" sz="1600" baseline="0" dirty="0">
                          <a:cs typeface="B Titr" panose="00000700000000000000" pitchFamily="2" charset="-78"/>
                        </a:rPr>
                        <a:t> مشتريان</a:t>
                      </a:r>
                      <a:endParaRPr lang="fa-IR" sz="1600" dirty="0">
                        <a:cs typeface="B Titr" panose="00000700000000000000" pitchFamily="2" charset="-78"/>
                      </a:endParaRP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Titr" panose="00000700000000000000" pitchFamily="2" charset="-78"/>
                        </a:rPr>
                        <a:t>موضوع</a:t>
                      </a: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Titr" panose="00000700000000000000" pitchFamily="2" charset="-78"/>
                        </a:rPr>
                        <a:t>حوزه هاي كاري</a:t>
                      </a: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Titr" panose="00000700000000000000" pitchFamily="2" charset="-78"/>
                        </a:rPr>
                        <a:t>كانالهاي ارتباطي</a:t>
                      </a: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cs typeface="B Titr" panose="00000700000000000000" pitchFamily="2" charset="-78"/>
                        </a:rPr>
                        <a:t>سطح اهميت</a:t>
                      </a: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173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b="1" dirty="0">
                          <a:cs typeface="B Nazanin" panose="00000400000000000000" pitchFamily="2" charset="-78"/>
                        </a:rPr>
                        <a:t>اصلي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>
                          <a:cs typeface="B Nazanin" panose="00000400000000000000" pitchFamily="2" charset="-78"/>
                        </a:rPr>
                        <a:t>درخواست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>
                          <a:cs typeface="B Nazanin" panose="00000400000000000000" pitchFamily="2" charset="-78"/>
                        </a:rPr>
                        <a:t>اياب و ذهاب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>
                          <a:cs typeface="B Nazanin" panose="00000400000000000000" pitchFamily="2" charset="-78"/>
                        </a:rPr>
                        <a:t>تلفن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>
                          <a:cs typeface="B Nazanin" panose="00000400000000000000" pitchFamily="2" charset="-78"/>
                        </a:rPr>
                        <a:t>عادي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476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b="1" dirty="0">
                          <a:cs typeface="B Nazanin" panose="00000400000000000000" pitchFamily="2" charset="-78"/>
                        </a:rPr>
                        <a:t>واسط</a:t>
                      </a:r>
                    </a:p>
                  </a:txBody>
                  <a:tcPr>
                    <a:solidFill>
                      <a:srgbClr val="D1E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>
                          <a:cs typeface="B Nazanin" panose="00000400000000000000" pitchFamily="2" charset="-78"/>
                        </a:rPr>
                        <a:t>پيشنهاد</a:t>
                      </a:r>
                    </a:p>
                  </a:txBody>
                  <a:tcPr>
                    <a:solidFill>
                      <a:srgbClr val="D1E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>
                          <a:cs typeface="B Nazanin" panose="00000400000000000000" pitchFamily="2" charset="-78"/>
                        </a:rPr>
                        <a:t>تغذيه</a:t>
                      </a:r>
                    </a:p>
                  </a:txBody>
                  <a:tcPr>
                    <a:solidFill>
                      <a:srgbClr val="D1E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a-I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مركز تماس</a:t>
                      </a:r>
                    </a:p>
                  </a:txBody>
                  <a:tcPr>
                    <a:solidFill>
                      <a:srgbClr val="D1E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>
                          <a:cs typeface="B Nazanin" panose="00000400000000000000" pitchFamily="2" charset="-78"/>
                        </a:rPr>
                        <a:t>فوري</a:t>
                      </a:r>
                    </a:p>
                  </a:txBody>
                  <a:tcPr>
                    <a:solidFill>
                      <a:srgbClr val="D1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958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b="1" dirty="0">
                          <a:cs typeface="B Nazanin" panose="00000400000000000000" pitchFamily="2" charset="-78"/>
                        </a:rPr>
                        <a:t>داخلي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>
                          <a:cs typeface="B Nazanin" panose="00000400000000000000" pitchFamily="2" charset="-78"/>
                        </a:rPr>
                        <a:t>سوال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>
                          <a:cs typeface="B Nazanin" panose="00000400000000000000" pitchFamily="2" charset="-78"/>
                        </a:rPr>
                        <a:t>حمل قطعات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>
                          <a:cs typeface="B Nazanin" panose="00000400000000000000" pitchFamily="2" charset="-78"/>
                        </a:rPr>
                        <a:t>فاكس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72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D1E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>
                          <a:cs typeface="B Nazanin" panose="00000400000000000000" pitchFamily="2" charset="-78"/>
                        </a:rPr>
                        <a:t>انتقادات</a:t>
                      </a:r>
                    </a:p>
                  </a:txBody>
                  <a:tcPr>
                    <a:solidFill>
                      <a:srgbClr val="D1E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>
                          <a:cs typeface="B Nazanin" panose="00000400000000000000" pitchFamily="2" charset="-78"/>
                        </a:rPr>
                        <a:t>حمل محصول</a:t>
                      </a:r>
                    </a:p>
                  </a:txBody>
                  <a:tcPr>
                    <a:solidFill>
                      <a:srgbClr val="D1E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>
                          <a:cs typeface="B Nazanin" panose="00000400000000000000" pitchFamily="2" charset="-78"/>
                        </a:rPr>
                        <a:t>پست الكترونيكي</a:t>
                      </a:r>
                    </a:p>
                  </a:txBody>
                  <a:tcPr>
                    <a:solidFill>
                      <a:srgbClr val="D1E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D1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832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>
                          <a:cs typeface="B Nazanin" panose="00000400000000000000" pitchFamily="2" charset="-78"/>
                        </a:rPr>
                        <a:t>شكايات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>
                          <a:cs typeface="B Nazanin" panose="00000400000000000000" pitchFamily="2" charset="-78"/>
                        </a:rPr>
                        <a:t>نت تجهيزات پشتيباني توليد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>
                          <a:cs typeface="B Nazanin" panose="00000400000000000000" pitchFamily="2" charset="-78"/>
                        </a:rPr>
                        <a:t>وب سايت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329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D1E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D1E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>
                          <a:cs typeface="B Nazanin" panose="00000400000000000000" pitchFamily="2" charset="-78"/>
                        </a:rPr>
                        <a:t>امور انبار سنكرون</a:t>
                      </a:r>
                    </a:p>
                  </a:txBody>
                  <a:tcPr>
                    <a:solidFill>
                      <a:srgbClr val="D1E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>
                          <a:cs typeface="B Nazanin" panose="00000400000000000000" pitchFamily="2" charset="-78"/>
                        </a:rPr>
                        <a:t>پيام كوتاه</a:t>
                      </a:r>
                    </a:p>
                  </a:txBody>
                  <a:tcPr>
                    <a:solidFill>
                      <a:srgbClr val="D1E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D1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9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>
                          <a:cs typeface="B Nazanin" panose="00000400000000000000" pitchFamily="2" charset="-78"/>
                        </a:rPr>
                        <a:t>منابع انساني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>
                          <a:cs typeface="B Nazanin" panose="00000400000000000000" pitchFamily="2" charset="-78"/>
                        </a:rPr>
                        <a:t>مراجعه حضوري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679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D1E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D1E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>
                          <a:cs typeface="B Nazanin" panose="00000400000000000000" pitchFamily="2" charset="-78"/>
                        </a:rPr>
                        <a:t>مالي و خزانه‌داري</a:t>
                      </a:r>
                    </a:p>
                  </a:txBody>
                  <a:tcPr>
                    <a:solidFill>
                      <a:srgbClr val="D1E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>
                          <a:cs typeface="B Nazanin" panose="00000400000000000000" pitchFamily="2" charset="-78"/>
                        </a:rPr>
                        <a:t>نامه از طريق سازمان‌هاي بيروني</a:t>
                      </a:r>
                    </a:p>
                  </a:txBody>
                  <a:tcPr>
                    <a:solidFill>
                      <a:srgbClr val="D1E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D1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618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CRM</a:t>
                      </a:r>
                      <a:endParaRPr lang="fa-IR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>
                          <a:cs typeface="B Nazanin" panose="00000400000000000000" pitchFamily="2" charset="-78"/>
                        </a:rPr>
                        <a:t>نامه از طريق اتوماسيون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b="1" dirty="0"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161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457200" rtl="1" eaLnBrk="1" latinLnBrk="0" hangingPunct="1"/>
                      <a:endParaRPr lang="fa-I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D1E0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1" eaLnBrk="1" latinLnBrk="0" hangingPunct="1"/>
                      <a:endParaRPr lang="fa-I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D1E0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1" eaLnBrk="1" latinLnBrk="0" hangingPunct="1"/>
                      <a:endParaRPr lang="fa-I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D1E0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>
                          <a:cs typeface="B Nazanin" panose="00000400000000000000" pitchFamily="2" charset="-78"/>
                        </a:rPr>
                        <a:t>ساير كانال‌هاي ارتباطي</a:t>
                      </a:r>
                    </a:p>
                  </a:txBody>
                  <a:tcPr>
                    <a:solidFill>
                      <a:srgbClr val="D1E0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1" eaLnBrk="1" latinLnBrk="0" hangingPunct="1"/>
                      <a:endParaRPr lang="fa-I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solidFill>
                      <a:srgbClr val="D1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46029"/>
                  </a:ext>
                </a:extLst>
              </a:tr>
            </a:tbl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37D7EB5-911A-45F1-911D-21EA85A8B630}"/>
              </a:ext>
            </a:extLst>
          </p:cNvPr>
          <p:cNvSpPr txBox="1">
            <a:spLocks/>
          </p:cNvSpPr>
          <p:nvPr/>
        </p:nvSpPr>
        <p:spPr>
          <a:xfrm>
            <a:off x="11430000" y="649287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B Traffic" panose="00000400000000000000" pitchFamily="2" charset="-78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51C66D81-DCAF-40EB-9A87-C72555E7277A}" type="slidenum">
              <a:rPr lang="ar-AE" sz="1600" b="1" smtClean="0">
                <a:solidFill>
                  <a:schemeClr val="tx1"/>
                </a:solidFill>
                <a:latin typeface="+mn-lt"/>
              </a:rPr>
              <a:pPr algn="ctr">
                <a:defRPr/>
              </a:pPr>
              <a:t>13</a:t>
            </a:fld>
            <a:endParaRPr lang="ar-AE" sz="1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9060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707" y="116632"/>
            <a:ext cx="8670963" cy="584775"/>
          </a:xfrm>
        </p:spPr>
        <p:txBody>
          <a:bodyPr vert="horz" wrap="none" lIns="91440" tIns="45720" rIns="91440" bIns="45720" rtlCol="0" anchor="b" anchorCtr="0">
            <a:spAutoFit/>
          </a:bodyPr>
          <a:lstStyle/>
          <a:p>
            <a:pPr algn="r"/>
            <a:r>
              <a:rPr lang="fa-IR" sz="3200" b="1" dirty="0">
                <a:solidFill>
                  <a:srgbClr val="00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Homa" panose="00000400000000000000" pitchFamily="2" charset="-78"/>
              </a:rPr>
              <a:t>نرم‌افزار مديرت ارتباط با مشتريان - </a:t>
            </a:r>
            <a:r>
              <a:rPr lang="fa-IR" sz="2400" b="1" dirty="0">
                <a:solidFill>
                  <a:srgbClr val="00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Homa" panose="00000400000000000000" pitchFamily="2" charset="-78"/>
              </a:rPr>
              <a:t>فهرست خدمات و جزييات آن</a:t>
            </a:r>
            <a:r>
              <a:rPr lang="fa-IR" sz="3200" b="1" dirty="0">
                <a:solidFill>
                  <a:srgbClr val="00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Homa" panose="00000400000000000000" pitchFamily="2" charset="-78"/>
              </a:rPr>
              <a:t>: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317872"/>
              </p:ext>
            </p:extLst>
          </p:nvPr>
        </p:nvGraphicFramePr>
        <p:xfrm>
          <a:off x="1602804" y="980728"/>
          <a:ext cx="9029700" cy="53187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337180">
                  <a:extLst>
                    <a:ext uri="{9D8B030D-6E8A-4147-A177-3AD203B41FA5}">
                      <a16:colId xmlns:a16="http://schemas.microsoft.com/office/drawing/2014/main" val="3046051634"/>
                    </a:ext>
                  </a:extLst>
                </a:gridCol>
                <a:gridCol w="1818572">
                  <a:extLst>
                    <a:ext uri="{9D8B030D-6E8A-4147-A177-3AD203B41FA5}">
                      <a16:colId xmlns:a16="http://schemas.microsoft.com/office/drawing/2014/main" val="246885373"/>
                    </a:ext>
                  </a:extLst>
                </a:gridCol>
                <a:gridCol w="2219680">
                  <a:extLst>
                    <a:ext uri="{9D8B030D-6E8A-4147-A177-3AD203B41FA5}">
                      <a16:colId xmlns:a16="http://schemas.microsoft.com/office/drawing/2014/main" val="4201742568"/>
                    </a:ext>
                  </a:extLst>
                </a:gridCol>
                <a:gridCol w="2654268">
                  <a:extLst>
                    <a:ext uri="{9D8B030D-6E8A-4147-A177-3AD203B41FA5}">
                      <a16:colId xmlns:a16="http://schemas.microsoft.com/office/drawing/2014/main" val="2264160940"/>
                    </a:ext>
                  </a:extLst>
                </a:gridCol>
              </a:tblGrid>
              <a:tr h="278627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اياب و ذهاب</a:t>
                      </a: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تغذيه</a:t>
                      </a: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حمل قطعات</a:t>
                      </a: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حمل محصول</a:t>
                      </a: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173083"/>
                  </a:ext>
                </a:extLst>
              </a:tr>
              <a:tr h="4006275">
                <a:tc>
                  <a:txBody>
                    <a:bodyPr/>
                    <a:lstStyle/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برخورد راننده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حضور به موقع در ايستگاه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وضعيت خودرو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بهداشت خودرو و راننده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نحوه رانندگي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فواصل ايستگاه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زمان ورود و خروج به ترمينال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اطلاع رساني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رفتار همكاران ترابري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نحوه استقرار و شناسايي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امكانات رفاهي ترمينال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سيستم سرمايش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سيستم گرمايش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تغيير در مسير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ظرفيت مازاد سرويس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نداشتن سرويس ثابت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سماك مسافر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سماك راننده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سماك ناظر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طعم غذا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بهداشت غذا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وضعيت بسته بندي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بهداشت عوامل توزيع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رفتار عوامل توزيع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گرمي غذا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سفارشگذاري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تنوع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نحوه توزيع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فضاي رستوران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مقدار غذا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كيفيت مواد اوليه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وجود جسم خارجي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تاخير در توزيع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تخصيص به موقع ناوگان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تخصيص متناسب ناوگان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تحويل مناسب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پاسخگويي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 دسترس بودن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برگزاري مناسب مناقصه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رسيدگي به صورت وضعيت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رسيدگي به صورتحساب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پرداخت صورتحساب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اعلام بار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تخصيص عادلانه و منصفانه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بارگيري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تخليه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زمان‌بندي و برنامه‌ريزي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انعقاد و ابلاغ قرارداد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آناليز قيمت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180000" rtl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اعلام بار متناسب</a:t>
                      </a:r>
                    </a:p>
                    <a:p>
                      <a:pPr marL="180000" indent="-180000" rtl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تخصيص به موقع ناوگان</a:t>
                      </a:r>
                    </a:p>
                    <a:p>
                      <a:pPr marL="180000" indent="-180000" rtl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تخصيص متناسب ناوگان</a:t>
                      </a:r>
                    </a:p>
                    <a:p>
                      <a:pPr marL="180000" indent="-180000" rtl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پاسخگويي به موقع ايسيكو</a:t>
                      </a:r>
                    </a:p>
                    <a:p>
                      <a:pPr marL="180000" indent="-180000" rtl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رعايت استاندارد نحوه بارگيري و تخليه</a:t>
                      </a:r>
                    </a:p>
                    <a:p>
                      <a:pPr marL="180000" indent="-180000" rtl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رعايت استاندارد زمان بارگيري و تخليه</a:t>
                      </a:r>
                    </a:p>
                    <a:p>
                      <a:pPr marL="180000" indent="-180000" rtl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رعايت شئونات اخلاقي و اسلامي</a:t>
                      </a:r>
                    </a:p>
                    <a:p>
                      <a:pPr marL="180000" indent="-180000" rtl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رعايت مقررات راهنمايي و رانندگي</a:t>
                      </a:r>
                    </a:p>
                    <a:p>
                      <a:pPr marL="180000" indent="-180000" rtl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استفاده نا متعارف راننده از محموله</a:t>
                      </a:r>
                    </a:p>
                    <a:p>
                      <a:pPr marL="180000" indent="-180000" rtl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خسارت وارده راننده به محموله</a:t>
                      </a:r>
                    </a:p>
                    <a:p>
                      <a:pPr marL="180000" indent="-180000" rtl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تحويل به موقع محموله</a:t>
                      </a:r>
                    </a:p>
                    <a:p>
                      <a:pPr marL="180000" indent="-180000" rtl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رسيدگي به صورت صورت وضعيت‌ها</a:t>
                      </a:r>
                    </a:p>
                    <a:p>
                      <a:pPr marL="180000" indent="-180000" rtl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پرداخت به موقع صورتحساب</a:t>
                      </a:r>
                    </a:p>
                    <a:p>
                      <a:pPr marL="180000" indent="-180000" rtl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برگزاري به موقع مناقصه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476765"/>
                  </a:ext>
                </a:extLst>
              </a:tr>
            </a:tbl>
          </a:graphicData>
        </a:graphic>
      </p:graphicFrame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37D7EB5-911A-45F1-911D-21EA85A8B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0" y="649287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Traffic" panose="00000400000000000000" pitchFamily="2" charset="-78"/>
              </a:defRPr>
            </a:lvl1pPr>
          </a:lstStyle>
          <a:p>
            <a:pPr algn="ctr">
              <a:defRPr/>
            </a:pPr>
            <a:fld id="{51C66D81-DCAF-40EB-9A87-C72555E7277A}" type="slidenum">
              <a:rPr lang="ar-AE" sz="1600" b="1">
                <a:solidFill>
                  <a:schemeClr val="tx1"/>
                </a:solidFill>
                <a:latin typeface="+mn-lt"/>
              </a:rPr>
              <a:pPr algn="ctr">
                <a:defRPr/>
              </a:pPr>
              <a:t>14</a:t>
            </a:fld>
            <a:endParaRPr lang="ar-AE" sz="1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5461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359743"/>
              </p:ext>
            </p:extLst>
          </p:nvPr>
        </p:nvGraphicFramePr>
        <p:xfrm>
          <a:off x="1836768" y="980728"/>
          <a:ext cx="8493110" cy="459333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44000">
                  <a:extLst>
                    <a:ext uri="{9D8B030D-6E8A-4147-A177-3AD203B41FA5}">
                      <a16:colId xmlns:a16="http://schemas.microsoft.com/office/drawing/2014/main" val="691114224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2173158344"/>
                    </a:ext>
                  </a:extLst>
                </a:gridCol>
                <a:gridCol w="2592000">
                  <a:extLst>
                    <a:ext uri="{9D8B030D-6E8A-4147-A177-3AD203B41FA5}">
                      <a16:colId xmlns:a16="http://schemas.microsoft.com/office/drawing/2014/main" val="1463410381"/>
                    </a:ext>
                  </a:extLst>
                </a:gridCol>
                <a:gridCol w="2373110">
                  <a:extLst>
                    <a:ext uri="{9D8B030D-6E8A-4147-A177-3AD203B41FA5}">
                      <a16:colId xmlns:a16="http://schemas.microsoft.com/office/drawing/2014/main" val="1766559505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نت تجهيزات پشتيباني توليد</a:t>
                      </a: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سنكرون</a:t>
                      </a: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منابع انساني</a:t>
                      </a: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مالي و خزانه داري</a:t>
                      </a:r>
                    </a:p>
                  </a:txBody>
                  <a:tcPr anchor="ctr"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173083"/>
                  </a:ext>
                </a:extLst>
              </a:tr>
              <a:tr h="3276379">
                <a:tc>
                  <a:txBody>
                    <a:bodyPr/>
                    <a:lstStyle/>
                    <a:p>
                      <a:pPr marL="180000" indent="-180000" rtl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تعميرات مناسب</a:t>
                      </a:r>
                    </a:p>
                    <a:p>
                      <a:pPr marL="180000" indent="-180000" rtl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تعميرات سر وقت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پذيرش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تحويل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شناسايي درست عيوب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رفع عيوب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تخصص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پاسخگويي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برنامه‌ريزي</a:t>
                      </a:r>
                      <a:r>
                        <a:rPr lang="fa-IR" sz="17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PM</a:t>
                      </a:r>
                      <a:endParaRPr lang="fa-IR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برنامه‌ريزي</a:t>
                      </a:r>
                      <a:r>
                        <a:rPr lang="fa-IR" sz="17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</a:t>
                      </a:r>
                      <a:endParaRPr lang="fa-IR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پشتيباني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جايگزيني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پاسخگويي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برنامه‌ريزي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تحويل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پيگيري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 دسترس بودن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180000" algn="r" defTabSz="914400" rtl="1" eaLnBrk="1" latinLnBrk="0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تعيين حقوق و مزايا</a:t>
                      </a:r>
                    </a:p>
                    <a:p>
                      <a:pPr marL="180000" indent="-180000" algn="r" defTabSz="914400" rtl="1" eaLnBrk="1" latinLnBrk="0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پذيرش مدرك</a:t>
                      </a:r>
                    </a:p>
                    <a:p>
                      <a:pPr marL="180000" indent="-180000" algn="r" defTabSz="914400" rtl="1" eaLnBrk="1" latinLnBrk="0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ارتقاء</a:t>
                      </a:r>
                    </a:p>
                    <a:p>
                      <a:pPr marL="180000" indent="-180000" algn="r" defTabSz="914400" rtl="1" eaLnBrk="1" latinLnBrk="0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بيمه و بازنشستگي</a:t>
                      </a:r>
                    </a:p>
                    <a:p>
                      <a:pPr marL="180000" indent="-180000" algn="r" defTabSz="914400" rtl="1" eaLnBrk="1" latinLnBrk="0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كارت ساعت</a:t>
                      </a:r>
                    </a:p>
                    <a:p>
                      <a:pPr marL="180000" indent="-180000" algn="r" defTabSz="914400" rtl="1" eaLnBrk="1" latinLnBrk="0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ايمني و ارگونومي</a:t>
                      </a:r>
                    </a:p>
                    <a:p>
                      <a:pPr marL="180000" indent="-180000" algn="r" defTabSz="914400" rtl="1" eaLnBrk="1" latinLnBrk="0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بهداشت و محيط زيست</a:t>
                      </a:r>
                    </a:p>
                    <a:p>
                      <a:pPr marL="180000" indent="-180000" algn="r" defTabSz="914400" rtl="1" eaLnBrk="1" latinLnBrk="0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كارسنجي</a:t>
                      </a:r>
                    </a:p>
                    <a:p>
                      <a:pPr marL="180000" indent="-180000" algn="r" defTabSz="914400" rtl="1" eaLnBrk="1" latinLnBrk="0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آموزش و پيشنهادات</a:t>
                      </a:r>
                    </a:p>
                    <a:p>
                      <a:pPr marL="180000" indent="-180000" algn="r" defTabSz="914400" rtl="1" eaLnBrk="1" latinLnBrk="0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ارزيابي عملكرد</a:t>
                      </a:r>
                    </a:p>
                    <a:p>
                      <a:pPr marL="180000" indent="-180000" algn="r" defTabSz="914400" rtl="1" eaLnBrk="1" latinLnBrk="0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مهمانداري و خدمات</a:t>
                      </a:r>
                    </a:p>
                    <a:p>
                      <a:pPr marL="180000" indent="-180000" algn="r" defTabSz="914400" rtl="1" eaLnBrk="1" latinLnBrk="0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تاسيسات</a:t>
                      </a:r>
                    </a:p>
                    <a:p>
                      <a:pPr marL="180000" indent="-180000" algn="r" defTabSz="914400" rtl="1" eaLnBrk="1" latinLnBrk="0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اموال و انبار</a:t>
                      </a:r>
                    </a:p>
                    <a:p>
                      <a:pPr marL="180000" indent="-180000" algn="r" defTabSz="914400" rtl="1" eaLnBrk="1" latinLnBrk="0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مخابرات</a:t>
                      </a:r>
                    </a:p>
                    <a:p>
                      <a:pPr marL="180000" indent="-180000" algn="r" defTabSz="914400" rtl="1" eaLnBrk="1" latinLnBrk="0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حواله خودرو وام</a:t>
                      </a:r>
                    </a:p>
                    <a:p>
                      <a:pPr marL="180000" indent="-180000" algn="r" defTabSz="914400" rtl="1" eaLnBrk="1" latinLnBrk="0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بيمه تكميلي</a:t>
                      </a:r>
                    </a:p>
                    <a:p>
                      <a:pPr marL="180000" indent="-180000" algn="r" defTabSz="914400" rtl="1" eaLnBrk="1" latinLnBrk="0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مزاياي رفاهي</a:t>
                      </a:r>
                    </a:p>
                    <a:p>
                      <a:pPr marL="180000" indent="-180000" algn="r" defTabSz="914400" rtl="1" eaLnBrk="1" latinLnBrk="0" hangingPunct="1">
                        <a:lnSpc>
                          <a:spcPct val="9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مهدكودك و ورزش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ثبت كاركرد ماهانه پرسنل و كسورات مربوطه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بيمه و ماليات مشتريان و پرسنل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استرداد تضامين شركت‌ها و پرسنل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اطلاع رساني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تهيه تطبيق فيمابين پيمانكار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پيگيري كاركردهاي ثبت شده</a:t>
                      </a:r>
                    </a:p>
                    <a:p>
                      <a:pPr marL="180000" indent="-180000" algn="r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a-IR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پيگيري مطالبات پيمانكاران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476765"/>
                  </a:ext>
                </a:extLst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73707" y="116632"/>
            <a:ext cx="8670963" cy="584775"/>
          </a:xfrm>
        </p:spPr>
        <p:txBody>
          <a:bodyPr vert="horz" wrap="none" lIns="91440" tIns="45720" rIns="91440" bIns="45720" rtlCol="0" anchor="b" anchorCtr="0">
            <a:spAutoFit/>
          </a:bodyPr>
          <a:lstStyle/>
          <a:p>
            <a:pPr algn="r"/>
            <a:r>
              <a:rPr lang="fa-IR" sz="3200" b="1" dirty="0">
                <a:solidFill>
                  <a:srgbClr val="00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Homa" panose="00000400000000000000" pitchFamily="2" charset="-78"/>
              </a:rPr>
              <a:t>نرم‌افزار مديرت ارتباط با مشتريان - </a:t>
            </a:r>
            <a:r>
              <a:rPr lang="fa-IR" sz="2400" b="1" dirty="0">
                <a:solidFill>
                  <a:srgbClr val="00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Homa" panose="00000400000000000000" pitchFamily="2" charset="-78"/>
              </a:rPr>
              <a:t>فهرست خدمات و جزييات آن</a:t>
            </a:r>
            <a:r>
              <a:rPr lang="fa-IR" sz="3200" b="1" dirty="0">
                <a:solidFill>
                  <a:srgbClr val="00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Homa" panose="00000400000000000000" pitchFamily="2" charset="-78"/>
              </a:rPr>
              <a:t>: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37D7EB5-911A-45F1-911D-21EA85A8B630}"/>
              </a:ext>
            </a:extLst>
          </p:cNvPr>
          <p:cNvSpPr txBox="1">
            <a:spLocks/>
          </p:cNvSpPr>
          <p:nvPr/>
        </p:nvSpPr>
        <p:spPr>
          <a:xfrm>
            <a:off x="11430000" y="649287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B Traffic" panose="00000400000000000000" pitchFamily="2" charset="-78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51C66D81-DCAF-40EB-9A87-C72555E7277A}" type="slidenum">
              <a:rPr lang="ar-AE" sz="1600" b="1" smtClean="0">
                <a:solidFill>
                  <a:schemeClr val="tx1"/>
                </a:solidFill>
                <a:latin typeface="+mn-lt"/>
              </a:rPr>
              <a:pPr algn="ctr">
                <a:defRPr/>
              </a:pPr>
              <a:t>15</a:t>
            </a:fld>
            <a:endParaRPr lang="ar-AE" sz="1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695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59896" y="260648"/>
            <a:ext cx="5400600" cy="686034"/>
          </a:xfrm>
        </p:spPr>
        <p:txBody>
          <a:bodyPr>
            <a:noAutofit/>
          </a:bodyPr>
          <a:lstStyle/>
          <a:p>
            <a:pPr algn="r"/>
            <a:r>
              <a:rPr lang="fa-IR" sz="3200" b="1" dirty="0">
                <a:solidFill>
                  <a:srgbClr val="0000CC"/>
                </a:solidFill>
                <a:latin typeface="+mn-lt"/>
                <a:ea typeface="+mn-ea"/>
                <a:cs typeface="B Homa" panose="00000400000000000000" pitchFamily="2" charset="-78"/>
              </a:rPr>
              <a:t>سامانه الكترونيكي نظرسنجي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epoll</a:t>
            </a:r>
            <a:r>
              <a:rPr lang="fa-IR" sz="3200" b="1" dirty="0">
                <a:solidFill>
                  <a:srgbClr val="0000CC"/>
                </a:solidFill>
                <a:latin typeface="+mn-lt"/>
                <a:ea typeface="+mn-ea"/>
                <a:cs typeface="B Homa" panose="00000400000000000000" pitchFamily="2" charset="-78"/>
              </a:rPr>
              <a:t>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7EB5-911A-45F1-911D-21EA85A8B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0" y="649287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Traffic" panose="00000400000000000000" pitchFamily="2" charset="-78"/>
              </a:defRPr>
            </a:lvl1pPr>
          </a:lstStyle>
          <a:p>
            <a:pPr algn="ctr">
              <a:defRPr/>
            </a:pPr>
            <a:fld id="{51C66D81-DCAF-40EB-9A87-C72555E7277A}" type="slidenum">
              <a:rPr lang="ar-AE" sz="1600" b="1">
                <a:solidFill>
                  <a:schemeClr val="tx1"/>
                </a:solidFill>
                <a:latin typeface="+mn-lt"/>
              </a:rPr>
              <a:pPr algn="ctr">
                <a:defRPr/>
              </a:pPr>
              <a:t>16</a:t>
            </a:fld>
            <a:endParaRPr lang="ar-AE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24192" y="1124744"/>
            <a:ext cx="3888432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2200" dirty="0">
                <a:cs typeface="B Nazanin" panose="00000400000000000000" pitchFamily="2" charset="-78"/>
              </a:rPr>
              <a:t>سامانه الكترونيكي نظرسنجي از طريق دسترسي به نرم‌افزار تخصص نظرسنجي متعلق به شركت نوآوران آويد پژوه اميد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epoll</a:t>
            </a:r>
            <a:r>
              <a:rPr lang="fa-IR" sz="2200" dirty="0">
                <a:cs typeface="B Nazanin" panose="00000400000000000000" pitchFamily="2" charset="-78"/>
              </a:rPr>
              <a:t>) با امكانات تهيه و طراحي انواع فرم و پرسشنامه با امكان دستيابي به نيازمندي‌هاي طراحي پرسشنامه، ارسال آن بصورت الكترونيكي با قابليت محفوظ بودن پرسشنامه و پاسخ‌هاي دريافت شده و ساير قابليت‌هاي اوليه مورد نياز در اجراي نظرسنجي‌ها به عنوان ابزار سنجش رضايت و نگرش مشتريان از خدمات و عملكرد شركت ايسيكو مي‌باشد. در اين خصوص اجراي نظرسنجي در حوزه‌هاي فعاليت شركت ايسيكو در نيمه دوم سال 1400 و سه ماه اول 1401 از طريق سامانه انجام شده است.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052736"/>
            <a:ext cx="7128792" cy="4525963"/>
          </a:xfrm>
        </p:spPr>
      </p:pic>
    </p:spTree>
    <p:extLst>
      <p:ext uri="{BB962C8B-B14F-4D97-AF65-F5344CB8AC3E}">
        <p14:creationId xmlns:p14="http://schemas.microsoft.com/office/powerpoint/2010/main" val="2647834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03470" y="6464345"/>
            <a:ext cx="683339" cy="365125"/>
          </a:xfrm>
        </p:spPr>
        <p:txBody>
          <a:bodyPr vert="horz" lIns="91440" tIns="45720" rIns="91440" bIns="45720" rtlCol="0" anchor="ctr"/>
          <a:lstStyle/>
          <a:p>
            <a:pPr algn="ctr"/>
            <a:fld id="{6B089E57-FBBC-423B-87B7-2A4510B1A928}" type="slidenum">
              <a:rPr lang="ar-AE" sz="1600" b="1">
                <a:solidFill>
                  <a:schemeClr val="tx1"/>
                </a:solidFill>
                <a:cs typeface="B Traffic" panose="00000400000000000000" pitchFamily="2" charset="-78"/>
              </a:rPr>
              <a:pPr algn="ctr"/>
              <a:t>17</a:t>
            </a:fld>
            <a:endParaRPr lang="ar-AE" sz="1600" b="1" dirty="0">
              <a:solidFill>
                <a:schemeClr val="tx1"/>
              </a:solidFill>
              <a:cs typeface="B Traffic" panose="00000400000000000000" pitchFamily="2" charset="-78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774545"/>
              </p:ext>
            </p:extLst>
          </p:nvPr>
        </p:nvGraphicFramePr>
        <p:xfrm>
          <a:off x="335360" y="1052736"/>
          <a:ext cx="4464496" cy="230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566851"/>
              </p:ext>
            </p:extLst>
          </p:nvPr>
        </p:nvGraphicFramePr>
        <p:xfrm>
          <a:off x="5879976" y="908720"/>
          <a:ext cx="481270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208017"/>
              </p:ext>
            </p:extLst>
          </p:nvPr>
        </p:nvGraphicFramePr>
        <p:xfrm>
          <a:off x="5519936" y="4149080"/>
          <a:ext cx="524540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182753"/>
              </p:ext>
            </p:extLst>
          </p:nvPr>
        </p:nvGraphicFramePr>
        <p:xfrm>
          <a:off x="2855640" y="3501008"/>
          <a:ext cx="210006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9323485"/>
              </p:ext>
            </p:extLst>
          </p:nvPr>
        </p:nvGraphicFramePr>
        <p:xfrm>
          <a:off x="335360" y="3356992"/>
          <a:ext cx="172819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03512" y="260648"/>
            <a:ext cx="8856984" cy="686034"/>
          </a:xfrm>
        </p:spPr>
        <p:txBody>
          <a:bodyPr>
            <a:noAutofit/>
          </a:bodyPr>
          <a:lstStyle/>
          <a:p>
            <a:pPr algn="r"/>
            <a:r>
              <a:rPr lang="fa-IR" sz="3200" b="1" dirty="0">
                <a:solidFill>
                  <a:srgbClr val="0000CC"/>
                </a:solidFill>
                <a:latin typeface="+mn-lt"/>
                <a:ea typeface="+mn-ea"/>
                <a:cs typeface="B Homa" panose="00000400000000000000" pitchFamily="2" charset="-78"/>
              </a:rPr>
              <a:t>نتايج نظرسنجي خدمات در سال 1400 از طريق سامانه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epoll</a:t>
            </a:r>
            <a:r>
              <a:rPr lang="fa-IR" sz="3200" b="1" dirty="0">
                <a:solidFill>
                  <a:srgbClr val="0000CC"/>
                </a:solidFill>
                <a:latin typeface="+mn-lt"/>
                <a:ea typeface="+mn-ea"/>
                <a:cs typeface="B Homa" panose="00000400000000000000" pitchFamily="2" charset="-7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7035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24192" y="188640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b="1" dirty="0">
                <a:solidFill>
                  <a:srgbClr val="00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B Homa" panose="00000400000000000000" pitchFamily="2" charset="-78"/>
              </a:rPr>
              <a:t>فهرست مطالب:</a:t>
            </a:r>
            <a:endParaRPr lang="ar-AE" sz="3200" b="1" dirty="0">
              <a:solidFill>
                <a:srgbClr val="0028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cs typeface="B Homa" panose="00000400000000000000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47528" y="1268760"/>
            <a:ext cx="8352928" cy="5283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fa-IR" sz="2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آشنايي با مديريت ارتباط با مشتريان</a:t>
            </a:r>
          </a:p>
          <a:p>
            <a:pPr marL="457200" indent="-457200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fa-IR" sz="2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نقشه دسته بندي مشتريان در شركت ايسيكو - </a:t>
            </a:r>
            <a:r>
              <a:rPr lang="en-US" sz="2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Customer Map</a:t>
            </a:r>
          </a:p>
          <a:p>
            <a:pPr marL="457200" indent="-457200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sz="2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CRM</a:t>
            </a:r>
            <a:r>
              <a:rPr lang="fa-IR" sz="2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در شركتهاي </a:t>
            </a:r>
            <a:r>
              <a:rPr lang="en-US" sz="2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B2B</a:t>
            </a:r>
            <a:r>
              <a:rPr lang="fa-IR" sz="2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و </a:t>
            </a:r>
            <a:r>
              <a:rPr lang="en-US" sz="2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B2C</a:t>
            </a:r>
            <a:endParaRPr lang="fa-IR" sz="2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fa-IR" sz="2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اركان جهت ساز ايسيكو</a:t>
            </a:r>
          </a:p>
          <a:p>
            <a:pPr marL="457200" indent="-457200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fa-IR" sz="2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روند استقرار ارتباط با مشتريان</a:t>
            </a:r>
          </a:p>
          <a:p>
            <a:pPr marL="457200" indent="-457200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fa-IR" sz="2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كانالهاي ارتباطي</a:t>
            </a:r>
          </a:p>
          <a:p>
            <a:pPr marL="457200" indent="-457200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fa-IR" sz="2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مركز تماس - </a:t>
            </a:r>
            <a:r>
              <a:rPr lang="en-US" sz="2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Call Center</a:t>
            </a:r>
            <a:r>
              <a:rPr lang="ar-AE" sz="2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a-IR" sz="2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/ ايزابل</a:t>
            </a:r>
          </a:p>
          <a:p>
            <a:pPr marL="457200" indent="-457200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fa-IR" sz="2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كانال ارتباطي در محيط وب -</a:t>
            </a:r>
            <a:r>
              <a:rPr lang="en-US" sz="22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iseapp</a:t>
            </a:r>
            <a:r>
              <a:rPr lang="en-US" sz="2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a-IR" sz="2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fa-IR" sz="2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كانال ارتباطي سامانه مديريت اياب و ذهاب كاركنان -  سِماك</a:t>
            </a:r>
          </a:p>
          <a:p>
            <a:pPr marL="457200" indent="-457200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fa-IR" sz="2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نرم‌افزار مديريت ارتباط با مشتريان و اجزاء آن</a:t>
            </a:r>
          </a:p>
          <a:p>
            <a:pPr marL="457200" indent="-457200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fa-IR" sz="2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سامانه الكترونيكي نظرسنجي - </a:t>
            </a:r>
            <a:r>
              <a:rPr lang="en-US" sz="22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Epoll</a:t>
            </a:r>
            <a:endParaRPr lang="fa-IR" sz="2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fa-IR" sz="22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نتايج نظرسنجي خدمات در سال 1400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430000" y="6492875"/>
            <a:ext cx="762000" cy="365125"/>
          </a:xfrm>
        </p:spPr>
        <p:txBody>
          <a:bodyPr/>
          <a:lstStyle/>
          <a:p>
            <a:pPr algn="ctr"/>
            <a:fld id="{6B089E57-FBBC-423B-87B7-2A4510B1A928}" type="slidenum">
              <a:rPr lang="ar-AE" sz="1600" b="1">
                <a:solidFill>
                  <a:schemeClr val="tx1"/>
                </a:solidFill>
                <a:cs typeface="B Traffic" panose="00000400000000000000" pitchFamily="2" charset="-78"/>
              </a:rPr>
              <a:pPr algn="ctr"/>
              <a:t>2</a:t>
            </a:fld>
            <a:endParaRPr lang="ar-AE" sz="1800" b="1" dirty="0">
              <a:solidFill>
                <a:schemeClr val="tx1"/>
              </a:solidFill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0667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159896" y="188640"/>
            <a:ext cx="5439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b="1" dirty="0">
                <a:solidFill>
                  <a:srgbClr val="00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B Homa" panose="00000400000000000000" pitchFamily="2" charset="-78"/>
              </a:rPr>
              <a:t>آشنايي با مديريت ارتباط با مشتريان:</a:t>
            </a:r>
          </a:p>
        </p:txBody>
      </p:sp>
      <p:sp>
        <p:nvSpPr>
          <p:cNvPr id="2" name="Rectangle 1"/>
          <p:cNvSpPr/>
          <p:nvPr/>
        </p:nvSpPr>
        <p:spPr>
          <a:xfrm>
            <a:off x="623392" y="4221088"/>
            <a:ext cx="98650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/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بازاریابی رابطه ای دانشی است در عرصه ایجاد روابط پایدار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و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روابط، زمانی شروع می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‌</a:t>
            </a: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شود که شما شروع به شناخت مشتریان خود می کنید، به طور شخصاً و عمیقاً و به آنها هم اجازه می دهید شما را بشناسند، به طوری اعتماد بین شما و آنها شکل گیرد و مایل به انجام کارهایی برای یکدیگر باشید بازاریابی رابطه ای در مورد روابط متقابل است. مدیریت ارتباط با مشتری و بازاریابی رابطه‌ای گاها بجای یكدیگر بكار می‌روند اما تفاوتهائی با یکدیگر دارند. هسته مركزی دیدگاه‌های مربوط به مدیریت ارتباط با مشتری و بازاریابی رابطه‌ای حول محور تمركز بر روا بط فردی خریدار ـ فروشنده می‌باشد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43672" y="5805264"/>
            <a:ext cx="6646789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 rtl="1"/>
            <a:r>
              <a:rPr lang="ar-S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بطور خلاصه، از دیدگاه شركت، مفهوم مدیریت ارتباط با مشتری (و همینطور بازار یابی رابطه‌ای ) یك ارزش با فرهنگ سازمانی است كه روابط خریدار ـ فروشنده را در مركز تفكرات استراتژیك و عملیاتی سازمان قرار می‌دهد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92344" y="1196752"/>
            <a:ext cx="140936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روابط بلندمدت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04312" y="3284984"/>
            <a:ext cx="1864613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سياست برنده - برنده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976990877"/>
              </p:ext>
            </p:extLst>
          </p:nvPr>
        </p:nvGraphicFramePr>
        <p:xfrm>
          <a:off x="407368" y="1772816"/>
          <a:ext cx="9761855" cy="1813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430000" y="6492875"/>
            <a:ext cx="762000" cy="365125"/>
          </a:xfrm>
        </p:spPr>
        <p:txBody>
          <a:bodyPr/>
          <a:lstStyle/>
          <a:p>
            <a:pPr algn="ctr"/>
            <a:fld id="{6B089E57-FBBC-423B-87B7-2A4510B1A928}" type="slidenum">
              <a:rPr lang="ar-AE" sz="1600" b="1">
                <a:solidFill>
                  <a:schemeClr val="tx1"/>
                </a:solidFill>
                <a:cs typeface="B Traffic" panose="00000400000000000000" pitchFamily="2" charset="-78"/>
              </a:rPr>
              <a:pPr algn="ctr"/>
              <a:t>3</a:t>
            </a:fld>
            <a:endParaRPr lang="ar-AE" sz="1800" b="1" dirty="0">
              <a:solidFill>
                <a:schemeClr val="tx1"/>
              </a:solidFill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258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853304" y="188640"/>
            <a:ext cx="8727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200" b="1" dirty="0">
                <a:solidFill>
                  <a:srgbClr val="00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B Homa" panose="00000400000000000000" pitchFamily="2" charset="-78"/>
              </a:rPr>
              <a:t>نقشه دسته بندي مشتريان در شركت ايسيكو </a:t>
            </a:r>
            <a:r>
              <a:rPr lang="en-US" sz="2400" b="1" dirty="0">
                <a:solidFill>
                  <a:srgbClr val="00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Customer Map</a:t>
            </a:r>
            <a:r>
              <a:rPr lang="fa-IR" sz="3200" b="1" dirty="0">
                <a:solidFill>
                  <a:srgbClr val="00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B Homa" panose="00000400000000000000" pitchFamily="2" charset="-78"/>
              </a:rPr>
              <a:t>:</a:t>
            </a:r>
            <a:endParaRPr lang="en-US" sz="3200" b="1" dirty="0">
              <a:solidFill>
                <a:srgbClr val="0028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  <a:cs typeface="B Homa" panose="00000400000000000000" pitchFamily="2" charset="-78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07368" y="1196752"/>
            <a:ext cx="2448272" cy="43204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81648" tIns="40824" rIns="81648" bIns="40824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lnSpc>
                <a:spcPct val="125000"/>
              </a:lnSpc>
              <a:buNone/>
            </a:pPr>
            <a:r>
              <a:rPr lang="fa-IR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مشتر</a:t>
            </a:r>
            <a:r>
              <a:rPr lang="ar-SA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ي</a:t>
            </a:r>
            <a:r>
              <a:rPr lang="fa-IR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ان ما همه افراد، سازمان‌ها و صنا</a:t>
            </a:r>
            <a:r>
              <a:rPr lang="ar-SA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ي</a:t>
            </a:r>
            <a:r>
              <a:rPr lang="fa-IR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ع</a:t>
            </a:r>
            <a:r>
              <a:rPr lang="ar-SA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ي</a:t>
            </a:r>
            <a:r>
              <a:rPr lang="fa-IR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هستند که به کالا </a:t>
            </a:r>
            <a:r>
              <a:rPr lang="ar-SA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ي</a:t>
            </a:r>
            <a:r>
              <a:rPr lang="fa-IR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 خدمات ما ن</a:t>
            </a:r>
            <a:r>
              <a:rPr lang="ar-SA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ي</a:t>
            </a:r>
            <a:r>
              <a:rPr lang="fa-IR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از دارند و توان پرداخت ن</a:t>
            </a:r>
            <a:r>
              <a:rPr lang="ar-SA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ي</a:t>
            </a:r>
            <a:r>
              <a:rPr lang="fa-IR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ز دارند و وظ</a:t>
            </a:r>
            <a:r>
              <a:rPr lang="ar-SA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ي</a:t>
            </a:r>
            <a:r>
              <a:rPr lang="fa-IR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فه ما </a:t>
            </a:r>
            <a:r>
              <a:rPr lang="fa-IR" sz="1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</a:t>
            </a:r>
            <a:r>
              <a:rPr lang="ar-SA" sz="1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ي</a:t>
            </a:r>
            <a:r>
              <a:rPr lang="fa-IR" sz="1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جاد ارتباط و انگ</a:t>
            </a:r>
            <a:r>
              <a:rPr lang="ar-SA" sz="1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ي</a:t>
            </a:r>
            <a:r>
              <a:rPr lang="fa-IR" sz="1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زه</a:t>
            </a:r>
            <a:r>
              <a:rPr lang="fa-IR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در آنان است به طور</a:t>
            </a:r>
            <a:r>
              <a:rPr lang="ar-SA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ي</a:t>
            </a:r>
            <a:r>
              <a:rPr lang="fa-IR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که با ما و </a:t>
            </a:r>
            <a:r>
              <a:rPr lang="fa-IR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خدمات</a:t>
            </a:r>
            <a:r>
              <a:rPr lang="fa-IR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ما آشنا شده و ما را نسبت به رقبا ترج</a:t>
            </a:r>
            <a:r>
              <a:rPr lang="ar-SA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ي</a:t>
            </a:r>
            <a:r>
              <a:rPr lang="fa-IR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ح داده و خدمات ما را خر</a:t>
            </a:r>
            <a:r>
              <a:rPr lang="ar-SA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ي</a:t>
            </a:r>
            <a:r>
              <a:rPr lang="fa-IR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دار</a:t>
            </a:r>
            <a:r>
              <a:rPr lang="ar-SA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ي</a:t>
            </a:r>
            <a:r>
              <a:rPr lang="fa-IR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مي     نما</a:t>
            </a:r>
            <a:r>
              <a:rPr lang="ar-SA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ي</a:t>
            </a:r>
            <a:r>
              <a:rPr lang="fa-IR" sz="1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ند. به واقع مزيت رقابتي ما دامنه / سهم مشتريان ما را مشخص مي‌نمايد 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1704" y="1124744"/>
            <a:ext cx="6948264" cy="5544616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430000" y="6492875"/>
            <a:ext cx="762000" cy="365125"/>
          </a:xfrm>
        </p:spPr>
        <p:txBody>
          <a:bodyPr/>
          <a:lstStyle/>
          <a:p>
            <a:pPr algn="ctr"/>
            <a:fld id="{6B089E57-FBBC-423B-87B7-2A4510B1A928}" type="slidenum">
              <a:rPr lang="ar-AE" sz="1600" b="1">
                <a:solidFill>
                  <a:schemeClr val="tx1"/>
                </a:solidFill>
                <a:cs typeface="B Traffic" panose="00000400000000000000" pitchFamily="2" charset="-78"/>
              </a:rPr>
              <a:pPr algn="ctr"/>
              <a:t>4</a:t>
            </a:fld>
            <a:endParaRPr lang="ar-AE" sz="1800" b="1" dirty="0">
              <a:solidFill>
                <a:schemeClr val="tx1"/>
              </a:solidFill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305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433501" y="260648"/>
            <a:ext cx="5254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800" b="1" dirty="0">
                <a:solidFill>
                  <a:srgbClr val="00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CRM</a:t>
            </a:r>
            <a:r>
              <a:rPr lang="en-US" sz="3200" b="1" dirty="0">
                <a:solidFill>
                  <a:srgbClr val="00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B Homa" panose="00000400000000000000" pitchFamily="2" charset="-78"/>
              </a:rPr>
              <a:t> </a:t>
            </a:r>
            <a:r>
              <a:rPr lang="fa-IR" sz="3200" b="1" dirty="0">
                <a:solidFill>
                  <a:srgbClr val="00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B Homa" panose="00000400000000000000" pitchFamily="2" charset="-78"/>
              </a:rPr>
              <a:t> در شركت‌هاي </a:t>
            </a:r>
            <a:r>
              <a:rPr lang="en-US" sz="2800" b="1" dirty="0">
                <a:solidFill>
                  <a:srgbClr val="00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B2B</a:t>
            </a:r>
            <a:r>
              <a:rPr lang="en-US" sz="3200" b="1" dirty="0">
                <a:solidFill>
                  <a:srgbClr val="00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B Homa" panose="00000400000000000000" pitchFamily="2" charset="-78"/>
              </a:rPr>
              <a:t> </a:t>
            </a:r>
            <a:r>
              <a:rPr lang="fa-IR" sz="3200" b="1" dirty="0">
                <a:solidFill>
                  <a:srgbClr val="00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B Homa" panose="00000400000000000000" pitchFamily="2" charset="-78"/>
              </a:rPr>
              <a:t> و </a:t>
            </a:r>
            <a:r>
              <a:rPr lang="en-US" sz="3200" b="1" dirty="0">
                <a:solidFill>
                  <a:srgbClr val="00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B Homa" panose="00000400000000000000" pitchFamily="2" charset="-78"/>
              </a:rPr>
              <a:t>:</a:t>
            </a:r>
            <a:r>
              <a:rPr lang="en-US" sz="2800" b="1" dirty="0">
                <a:solidFill>
                  <a:srgbClr val="00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B2C</a:t>
            </a:r>
          </a:p>
        </p:txBody>
      </p:sp>
      <p:pic>
        <p:nvPicPr>
          <p:cNvPr id="7" name="Picture 2" descr="C:\Users\87001265\Desktop\B2B-B2C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3632" y="116632"/>
            <a:ext cx="199617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39816" y="2348880"/>
            <a:ext cx="2448272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just" rtl="1"/>
            <a:r>
              <a:rPr lang="fa-I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این دو مدل رویکردهای خاص خود را دارند و به همین دلیل است که باید مدل کسب‌وکار مجموعه خود را تشخیص داده و بسته به این مدل، بهترین سیستم را برای سرویس‌دهی به مشتریان به خدمت بگیرید.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59896" y="6372036"/>
            <a:ext cx="346761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B2C (Business-to-Consumer)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11824" y="5939988"/>
            <a:ext cx="335700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B2B (Business-to-Business)</a:t>
            </a:r>
            <a:r>
              <a:rPr lang="en-US" b="1" dirty="0">
                <a:cs typeface="B Nazanin" panose="00000400000000000000" pitchFamily="2" charset="-78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467109" y="1340768"/>
            <a:ext cx="3021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در مدل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B2C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کالا</a:t>
            </a:r>
            <a:r>
              <a:rPr lang="ar-A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/خدمت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از</a:t>
            </a:r>
            <a:r>
              <a:rPr lang="ar-A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فروشنده به صورت مستقیم به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‌دست خریدار می‌رسد.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EDDFF0"/>
              </a:clrFrom>
              <a:clrTo>
                <a:srgbClr val="EDDF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693" y="2060848"/>
            <a:ext cx="3493827" cy="28803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1384" y="1340768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در مدل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B2B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کالا/</a:t>
            </a:r>
            <a:r>
              <a:rPr lang="ar-A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خدمت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از یک شرکت به شرکت‌های دیگر فروخته می‌شود.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EDDFF0"/>
              </a:clrFrom>
              <a:clrTo>
                <a:srgbClr val="EDDF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1988840"/>
            <a:ext cx="3456384" cy="295232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07368" y="4941168"/>
            <a:ext cx="105851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25000"/>
              </a:lnSpc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شركت ايسيكو را ميتوان </a:t>
            </a:r>
            <a:r>
              <a:rPr lang="ar-A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جزو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كسب و كار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B2B</a:t>
            </a:r>
            <a:r>
              <a:rPr lang="ar-A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برشمرد اما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با توجه ما</a:t>
            </a:r>
            <a:r>
              <a:rPr lang="ar-A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هيت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خاص خود </a:t>
            </a:r>
            <a:r>
              <a:rPr lang="ar-A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كه در بعضي نقاط حساس با مصرف كنندگان نهايي خدمات خود مواجه مي‌باشد نياز است فاكتورهاي كسب و كار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مدل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B2C </a:t>
            </a: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ar-A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rPr>
              <a:t> را نيز براي شناسايي كانون‌هاي رشد سود آوري و رضايت خود در نظر بگيرد.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430000" y="6492875"/>
            <a:ext cx="762000" cy="365125"/>
          </a:xfrm>
        </p:spPr>
        <p:txBody>
          <a:bodyPr/>
          <a:lstStyle/>
          <a:p>
            <a:pPr algn="ctr"/>
            <a:fld id="{6B089E57-FBBC-423B-87B7-2A4510B1A928}" type="slidenum">
              <a:rPr lang="ar-AE" sz="1600" b="1">
                <a:solidFill>
                  <a:schemeClr val="tx1"/>
                </a:solidFill>
                <a:cs typeface="B Traffic" panose="00000400000000000000" pitchFamily="2" charset="-78"/>
              </a:rPr>
              <a:pPr algn="ctr"/>
              <a:t>5</a:t>
            </a:fld>
            <a:endParaRPr lang="ar-AE" sz="1800" b="1" dirty="0">
              <a:solidFill>
                <a:schemeClr val="tx1"/>
              </a:solidFill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558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51934" y="116633"/>
            <a:ext cx="3552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b="1" dirty="0">
                <a:solidFill>
                  <a:srgbClr val="00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cs typeface="B Homa" panose="00000400000000000000" pitchFamily="2" charset="-78"/>
              </a:rPr>
              <a:t>اركان جهت ساز ايسيكو:</a:t>
            </a:r>
          </a:p>
        </p:txBody>
      </p:sp>
      <p:sp>
        <p:nvSpPr>
          <p:cNvPr id="5" name="Rectangle 4"/>
          <p:cNvSpPr/>
          <p:nvPr/>
        </p:nvSpPr>
        <p:spPr>
          <a:xfrm>
            <a:off x="8742624" y="1052736"/>
            <a:ext cx="1673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B Titr" panose="00000700000000000000" pitchFamily="2" charset="-78"/>
              </a:rPr>
              <a:t>چشم انداز: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1904" y="1052736"/>
            <a:ext cx="3543874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rtl="1">
              <a:buClr>
                <a:schemeClr val="bg1"/>
              </a:buClr>
              <a:defRPr/>
            </a:pPr>
            <a:r>
              <a:rPr lang="fa-I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B Titr" panose="00000700000000000000" pitchFamily="2" charset="-78"/>
              </a:rPr>
              <a:t>ايسيكو برترين 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B Titr" panose="00000700000000000000" pitchFamily="2" charset="-78"/>
              </a:rPr>
              <a:t>3PL</a:t>
            </a:r>
            <a:r>
              <a:rPr lang="fa-I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B Titr" panose="00000700000000000000" pitchFamily="2" charset="-78"/>
              </a:rPr>
              <a:t> كشور </a:t>
            </a:r>
          </a:p>
        </p:txBody>
      </p:sp>
      <p:sp>
        <p:nvSpPr>
          <p:cNvPr id="8" name="Rectangle 7"/>
          <p:cNvSpPr/>
          <p:nvPr/>
        </p:nvSpPr>
        <p:spPr>
          <a:xfrm>
            <a:off x="3287688" y="1772816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>
                <a:solidFill>
                  <a:srgbClr val="0070C0"/>
                </a:solidFill>
                <a:latin typeface="Dubai Light" panose="020B0303030403030204" pitchFamily="34" charset="-78"/>
                <a:cs typeface="B Titr" panose="00000700000000000000" pitchFamily="2" charset="-78"/>
              </a:rPr>
              <a:t>ارزش‌هاي سازماني شركت مهندسي خدمات صنعتي ايران‌خودرو: 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Dubai Light" panose="020B0303030403030204" pitchFamily="34" charset="-78"/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3712" y="2204864"/>
            <a:ext cx="6894512" cy="30469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 rtl="1">
              <a:lnSpc>
                <a:spcPct val="200000"/>
              </a:lnSpc>
              <a:buClr>
                <a:schemeClr val="bg1"/>
              </a:buClr>
              <a:buFont typeface="Wingdings" panose="05000000000000000000" pitchFamily="2" charset="2"/>
              <a:buChar char="q"/>
              <a:defRPr/>
            </a:pPr>
            <a:r>
              <a:rPr lang="fa-IR" sz="1600" dirty="0">
                <a:solidFill>
                  <a:schemeClr val="bg1"/>
                </a:solidFill>
                <a:latin typeface="Dubai Light" panose="020B0303030403030204" pitchFamily="34" charset="-78"/>
                <a:cs typeface="B Titr" panose="00000700000000000000" pitchFamily="2" charset="-78"/>
              </a:rPr>
              <a:t>توجه به سرمايه‌هاي انساني </a:t>
            </a:r>
          </a:p>
          <a:p>
            <a:pPr marL="285750" indent="-285750" algn="just" rtl="1">
              <a:lnSpc>
                <a:spcPct val="200000"/>
              </a:lnSpc>
              <a:buClr>
                <a:schemeClr val="bg1"/>
              </a:buClr>
              <a:buFont typeface="Wingdings" panose="05000000000000000000" pitchFamily="2" charset="2"/>
              <a:buChar char="q"/>
              <a:defRPr/>
            </a:pPr>
            <a:r>
              <a:rPr lang="fa-IR" sz="1600" dirty="0">
                <a:solidFill>
                  <a:srgbClr val="C00000"/>
                </a:solidFill>
                <a:latin typeface="Dubai Light" panose="020B0303030403030204" pitchFamily="34" charset="-78"/>
                <a:cs typeface="B Titr" panose="00000700000000000000" pitchFamily="2" charset="-78"/>
              </a:rPr>
              <a:t>مشتري مداري </a:t>
            </a:r>
          </a:p>
          <a:p>
            <a:pPr marL="285750" indent="-285750" algn="just" rtl="1">
              <a:lnSpc>
                <a:spcPct val="200000"/>
              </a:lnSpc>
              <a:buClr>
                <a:schemeClr val="bg1"/>
              </a:buClr>
              <a:buFont typeface="Wingdings" panose="05000000000000000000" pitchFamily="2" charset="2"/>
              <a:buChar char="q"/>
              <a:defRPr/>
            </a:pPr>
            <a:r>
              <a:rPr lang="fa-IR" sz="1600" dirty="0">
                <a:solidFill>
                  <a:srgbClr val="C00000"/>
                </a:solidFill>
                <a:latin typeface="Dubai Light" panose="020B0303030403030204" pitchFamily="34" charset="-78"/>
                <a:cs typeface="B Titr" panose="00000700000000000000" pitchFamily="2" charset="-78"/>
              </a:rPr>
              <a:t>تمركز بر كيفيت خدمات </a:t>
            </a:r>
          </a:p>
          <a:p>
            <a:pPr marL="285750" indent="-285750" algn="just" rtl="1">
              <a:lnSpc>
                <a:spcPct val="200000"/>
              </a:lnSpc>
              <a:buClr>
                <a:schemeClr val="bg1"/>
              </a:buClr>
              <a:buFont typeface="Wingdings" panose="05000000000000000000" pitchFamily="2" charset="2"/>
              <a:buChar char="q"/>
              <a:defRPr/>
            </a:pPr>
            <a:r>
              <a:rPr lang="fa-IR" sz="1600" dirty="0">
                <a:solidFill>
                  <a:schemeClr val="bg1"/>
                </a:solidFill>
                <a:latin typeface="Dubai Light" panose="020B0303030403030204" pitchFamily="34" charset="-78"/>
                <a:cs typeface="B Titr" panose="00000700000000000000" pitchFamily="2" charset="-78"/>
              </a:rPr>
              <a:t>تاكيد بر بهره‌وري منابع سازماني </a:t>
            </a:r>
          </a:p>
          <a:p>
            <a:pPr marL="285750" indent="-285750" algn="just" rtl="1">
              <a:lnSpc>
                <a:spcPct val="200000"/>
              </a:lnSpc>
              <a:buClr>
                <a:schemeClr val="bg1"/>
              </a:buClr>
              <a:buFont typeface="Wingdings" panose="05000000000000000000" pitchFamily="2" charset="2"/>
              <a:buChar char="q"/>
              <a:defRPr/>
            </a:pPr>
            <a:r>
              <a:rPr lang="fa-IR" sz="1600" dirty="0">
                <a:solidFill>
                  <a:schemeClr val="bg1"/>
                </a:solidFill>
                <a:latin typeface="Dubai Light" panose="020B0303030403030204" pitchFamily="34" charset="-78"/>
                <a:cs typeface="B Titr" panose="00000700000000000000" pitchFamily="2" charset="-78"/>
              </a:rPr>
              <a:t>توجه به شبكه تامين تحت عنوان شركاي تجاري </a:t>
            </a:r>
          </a:p>
          <a:p>
            <a:pPr marL="285750" indent="-285750" algn="just" rtl="1">
              <a:lnSpc>
                <a:spcPct val="200000"/>
              </a:lnSpc>
              <a:buClr>
                <a:schemeClr val="bg1"/>
              </a:buClr>
              <a:buFont typeface="Wingdings" panose="05000000000000000000" pitchFamily="2" charset="2"/>
              <a:buChar char="q"/>
              <a:defRPr/>
            </a:pPr>
            <a:r>
              <a:rPr lang="fa-IR" sz="1600" dirty="0">
                <a:solidFill>
                  <a:schemeClr val="bg1"/>
                </a:solidFill>
                <a:latin typeface="Dubai Light" panose="020B0303030403030204" pitchFamily="34" charset="-78"/>
                <a:cs typeface="B Titr" panose="00000700000000000000" pitchFamily="2" charset="-78"/>
              </a:rPr>
              <a:t>قانون مداري و مسئوليت‌پذيري براي حفظ محيط زيست و توسعه پايدار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99656" y="5301208"/>
            <a:ext cx="7360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B Titr" panose="00000700000000000000" pitchFamily="2" charset="-78"/>
              </a:rPr>
              <a:t>هدف استراتژيك شركت ايسيكو در حوزه مديريت ارتباط با مشتري : </a:t>
            </a:r>
            <a:endParaRPr lang="en-US" sz="2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ubai Light" panose="020B0303030403030204" pitchFamily="34" charset="-78"/>
              <a:cs typeface="B Titr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67608" y="5805264"/>
            <a:ext cx="7776864" cy="5078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buClr>
                <a:schemeClr val="bg1"/>
              </a:buClr>
              <a:defRPr/>
            </a:pPr>
            <a:r>
              <a:rPr lang="fa-I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B Titr" panose="00000700000000000000" pitchFamily="2" charset="-78"/>
              </a:rPr>
              <a:t>تامين رضايت مشتريان </a:t>
            </a:r>
            <a:r>
              <a:rPr lang="fa-I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ubai Light" panose="020B0303030403030204" pitchFamily="34" charset="-78"/>
                <a:cs typeface="B Titr" panose="00000700000000000000" pitchFamily="2" charset="-78"/>
              </a:rPr>
              <a:t>در راستاي هدف استرتژيك ايران خودرو مبني بر افزايش رضايت مشتريان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1268760"/>
            <a:ext cx="2880321" cy="17281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79" y="3068960"/>
            <a:ext cx="2989327" cy="1665287"/>
          </a:xfrm>
          <a:prstGeom prst="rect">
            <a:avLst/>
          </a:prstGeom>
        </p:spPr>
      </p:pic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430000" y="6492875"/>
            <a:ext cx="762000" cy="365125"/>
          </a:xfrm>
        </p:spPr>
        <p:txBody>
          <a:bodyPr/>
          <a:lstStyle/>
          <a:p>
            <a:pPr algn="ctr"/>
            <a:fld id="{6B089E57-FBBC-423B-87B7-2A4510B1A928}" type="slidenum">
              <a:rPr lang="ar-AE" sz="1600" b="1">
                <a:solidFill>
                  <a:schemeClr val="tx1"/>
                </a:solidFill>
                <a:cs typeface="B Traffic" panose="00000400000000000000" pitchFamily="2" charset="-78"/>
              </a:rPr>
              <a:pPr algn="ctr"/>
              <a:t>6</a:t>
            </a:fld>
            <a:endParaRPr lang="ar-AE" sz="1800" b="1" dirty="0">
              <a:solidFill>
                <a:schemeClr val="tx1"/>
              </a:solidFill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158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 animBg="1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1344" y="2924944"/>
            <a:ext cx="11809312" cy="2448272"/>
          </a:xfrm>
          <a:prstGeom prst="rect">
            <a:avLst/>
          </a:prstGeom>
          <a:solidFill>
            <a:srgbClr val="0000C4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 noChangeArrowheads="1"/>
          </p:cNvSpPr>
          <p:nvPr/>
        </p:nvSpPr>
        <p:spPr bwMode="auto">
          <a:xfrm>
            <a:off x="396070" y="3145484"/>
            <a:ext cx="884259" cy="616855"/>
          </a:xfrm>
          <a:custGeom>
            <a:avLst/>
            <a:gdLst>
              <a:gd name="connsiteX0" fmla="*/ 481806 w 1385887"/>
              <a:gd name="connsiteY0" fmla="*/ 106363 h 966788"/>
              <a:gd name="connsiteX1" fmla="*/ 106362 w 1385887"/>
              <a:gd name="connsiteY1" fmla="*/ 484188 h 966788"/>
              <a:gd name="connsiteX2" fmla="*/ 481806 w 1385887"/>
              <a:gd name="connsiteY2" fmla="*/ 862013 h 966788"/>
              <a:gd name="connsiteX3" fmla="*/ 857250 w 1385887"/>
              <a:gd name="connsiteY3" fmla="*/ 484188 h 966788"/>
              <a:gd name="connsiteX4" fmla="*/ 481806 w 1385887"/>
              <a:gd name="connsiteY4" fmla="*/ 106363 h 966788"/>
              <a:gd name="connsiteX5" fmla="*/ 479585 w 1385887"/>
              <a:gd name="connsiteY5" fmla="*/ 0 h 966788"/>
              <a:gd name="connsiteX6" fmla="*/ 1385887 w 1385887"/>
              <a:gd name="connsiteY6" fmla="*/ 481498 h 966788"/>
              <a:gd name="connsiteX7" fmla="*/ 479585 w 1385887"/>
              <a:gd name="connsiteY7" fmla="*/ 966788 h 966788"/>
              <a:gd name="connsiteX8" fmla="*/ 0 w 1385887"/>
              <a:gd name="connsiteY8" fmla="*/ 481498 h 966788"/>
              <a:gd name="connsiteX9" fmla="*/ 479585 w 1385887"/>
              <a:gd name="connsiteY9" fmla="*/ 0 h 96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5887" h="966788">
                <a:moveTo>
                  <a:pt x="481806" y="106363"/>
                </a:moveTo>
                <a:cubicBezTo>
                  <a:pt x="274454" y="106363"/>
                  <a:pt x="106362" y="275521"/>
                  <a:pt x="106362" y="484188"/>
                </a:cubicBezTo>
                <a:cubicBezTo>
                  <a:pt x="106362" y="692855"/>
                  <a:pt x="274454" y="862013"/>
                  <a:pt x="481806" y="862013"/>
                </a:cubicBezTo>
                <a:cubicBezTo>
                  <a:pt x="689158" y="862013"/>
                  <a:pt x="857250" y="692855"/>
                  <a:pt x="857250" y="484188"/>
                </a:cubicBezTo>
                <a:cubicBezTo>
                  <a:pt x="857250" y="275521"/>
                  <a:pt x="689158" y="106363"/>
                  <a:pt x="481806" y="106363"/>
                </a:cubicBezTo>
                <a:close/>
                <a:moveTo>
                  <a:pt x="479585" y="0"/>
                </a:moveTo>
                <a:cubicBezTo>
                  <a:pt x="747699" y="0"/>
                  <a:pt x="1385887" y="481498"/>
                  <a:pt x="1385887" y="481498"/>
                </a:cubicBezTo>
                <a:cubicBezTo>
                  <a:pt x="1385887" y="481498"/>
                  <a:pt x="747699" y="966788"/>
                  <a:pt x="479585" y="966788"/>
                </a:cubicBezTo>
                <a:cubicBezTo>
                  <a:pt x="215247" y="966788"/>
                  <a:pt x="0" y="750683"/>
                  <a:pt x="0" y="481498"/>
                </a:cubicBezTo>
                <a:cubicBezTo>
                  <a:pt x="0" y="216106"/>
                  <a:pt x="215247" y="0"/>
                  <a:pt x="4795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1" name="Freeform 20"/>
          <p:cNvSpPr>
            <a:spLocks noChangeArrowheads="1"/>
          </p:cNvSpPr>
          <p:nvPr/>
        </p:nvSpPr>
        <p:spPr bwMode="auto">
          <a:xfrm>
            <a:off x="2253866" y="4395270"/>
            <a:ext cx="1075021" cy="753991"/>
          </a:xfrm>
          <a:custGeom>
            <a:avLst/>
            <a:gdLst>
              <a:gd name="connsiteX0" fmla="*/ 904082 w 1387475"/>
              <a:gd name="connsiteY0" fmla="*/ 106363 h 973138"/>
              <a:gd name="connsiteX1" fmla="*/ 525463 w 1387475"/>
              <a:gd name="connsiteY1" fmla="*/ 486570 h 973138"/>
              <a:gd name="connsiteX2" fmla="*/ 904082 w 1387475"/>
              <a:gd name="connsiteY2" fmla="*/ 866777 h 973138"/>
              <a:gd name="connsiteX3" fmla="*/ 1282701 w 1387475"/>
              <a:gd name="connsiteY3" fmla="*/ 486570 h 973138"/>
              <a:gd name="connsiteX4" fmla="*/ 904082 w 1387475"/>
              <a:gd name="connsiteY4" fmla="*/ 106363 h 973138"/>
              <a:gd name="connsiteX5" fmla="*/ 903560 w 1387475"/>
              <a:gd name="connsiteY5" fmla="*/ 0 h 973138"/>
              <a:gd name="connsiteX6" fmla="*/ 1387475 w 1387475"/>
              <a:gd name="connsiteY6" fmla="*/ 486569 h 973138"/>
              <a:gd name="connsiteX7" fmla="*/ 903560 w 1387475"/>
              <a:gd name="connsiteY7" fmla="*/ 973138 h 973138"/>
              <a:gd name="connsiteX8" fmla="*/ 0 w 1387475"/>
              <a:gd name="connsiteY8" fmla="*/ 486569 h 973138"/>
              <a:gd name="connsiteX9" fmla="*/ 903560 w 1387475"/>
              <a:gd name="connsiteY9" fmla="*/ 0 h 97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7475" h="973138">
                <a:moveTo>
                  <a:pt x="904082" y="106363"/>
                </a:moveTo>
                <a:cubicBezTo>
                  <a:pt x="694977" y="106363"/>
                  <a:pt x="525463" y="276587"/>
                  <a:pt x="525463" y="486570"/>
                </a:cubicBezTo>
                <a:cubicBezTo>
                  <a:pt x="525463" y="696553"/>
                  <a:pt x="694977" y="866777"/>
                  <a:pt x="904082" y="866777"/>
                </a:cubicBezTo>
                <a:cubicBezTo>
                  <a:pt x="1113187" y="866777"/>
                  <a:pt x="1282701" y="696553"/>
                  <a:pt x="1282701" y="486570"/>
                </a:cubicBezTo>
                <a:cubicBezTo>
                  <a:pt x="1282701" y="276587"/>
                  <a:pt x="1113187" y="106363"/>
                  <a:pt x="904082" y="106363"/>
                </a:cubicBezTo>
                <a:close/>
                <a:moveTo>
                  <a:pt x="903560" y="0"/>
                </a:moveTo>
                <a:cubicBezTo>
                  <a:pt x="1171982" y="0"/>
                  <a:pt x="1387475" y="216675"/>
                  <a:pt x="1387475" y="486569"/>
                </a:cubicBezTo>
                <a:cubicBezTo>
                  <a:pt x="1387475" y="756463"/>
                  <a:pt x="1171982" y="973138"/>
                  <a:pt x="903560" y="973138"/>
                </a:cubicBezTo>
                <a:cubicBezTo>
                  <a:pt x="638919" y="973138"/>
                  <a:pt x="0" y="486569"/>
                  <a:pt x="0" y="486569"/>
                </a:cubicBezTo>
                <a:cubicBezTo>
                  <a:pt x="0" y="486569"/>
                  <a:pt x="638919" y="0"/>
                  <a:pt x="9035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1F1F1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2392" y="3523744"/>
            <a:ext cx="17707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B Titr" panose="00000700000000000000" pitchFamily="2" charset="-78"/>
              </a:rPr>
              <a:t>معرفي فعاليت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CRM</a:t>
            </a:r>
            <a:r>
              <a:rPr kumimoji="0" lang="ar-A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B Titr" panose="00000700000000000000" pitchFamily="2" charset="-78"/>
              </a:rPr>
              <a:t> به واحدها و فعال نمودن نمايندگان مديريت‌هاي سازمان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B Titr" panose="00000700000000000000" pitchFamily="2" charset="-78"/>
            </a:endParaRPr>
          </a:p>
        </p:txBody>
      </p:sp>
      <p:cxnSp>
        <p:nvCxnSpPr>
          <p:cNvPr id="10" name="Elbow Connector 9"/>
          <p:cNvCxnSpPr/>
          <p:nvPr/>
        </p:nvCxnSpPr>
        <p:spPr>
          <a:xfrm>
            <a:off x="720904" y="3838282"/>
            <a:ext cx="1473996" cy="933982"/>
          </a:xfrm>
          <a:prstGeom prst="bentConnector3">
            <a:avLst>
              <a:gd name="adj1" fmla="val -835"/>
            </a:avLst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flipV="1">
            <a:off x="2968529" y="3498344"/>
            <a:ext cx="1778692" cy="806932"/>
          </a:xfrm>
          <a:prstGeom prst="bentConnector3">
            <a:avLst>
              <a:gd name="adj1" fmla="val 19"/>
            </a:avLst>
          </a:prstGeom>
          <a:ln w="2540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4806989" y="3138283"/>
            <a:ext cx="926854" cy="645828"/>
            <a:chOff x="6197969" y="2360444"/>
            <a:chExt cx="926854" cy="645828"/>
          </a:xfrm>
          <a:solidFill>
            <a:schemeClr val="accent4"/>
          </a:solidFill>
        </p:grpSpPr>
        <p:sp>
          <p:nvSpPr>
            <p:cNvPr id="25" name="Freeform 24"/>
            <p:cNvSpPr>
              <a:spLocks noChangeArrowheads="1"/>
            </p:cNvSpPr>
            <p:nvPr/>
          </p:nvSpPr>
          <p:spPr bwMode="auto">
            <a:xfrm>
              <a:off x="6197969" y="2360444"/>
              <a:ext cx="926854" cy="645828"/>
            </a:xfrm>
            <a:custGeom>
              <a:avLst/>
              <a:gdLst>
                <a:gd name="connsiteX0" fmla="*/ 482601 w 1387475"/>
                <a:gd name="connsiteY0" fmla="*/ 104775 h 966787"/>
                <a:gd name="connsiteX1" fmla="*/ 106363 w 1387475"/>
                <a:gd name="connsiteY1" fmla="*/ 482600 h 966787"/>
                <a:gd name="connsiteX2" fmla="*/ 482601 w 1387475"/>
                <a:gd name="connsiteY2" fmla="*/ 860425 h 966787"/>
                <a:gd name="connsiteX3" fmla="*/ 858839 w 1387475"/>
                <a:gd name="connsiteY3" fmla="*/ 482600 h 966787"/>
                <a:gd name="connsiteX4" fmla="*/ 482601 w 1387475"/>
                <a:gd name="connsiteY4" fmla="*/ 104775 h 966787"/>
                <a:gd name="connsiteX5" fmla="*/ 480135 w 1387475"/>
                <a:gd name="connsiteY5" fmla="*/ 0 h 966787"/>
                <a:gd name="connsiteX6" fmla="*/ 1387475 w 1387475"/>
                <a:gd name="connsiteY6" fmla="*/ 481498 h 966787"/>
                <a:gd name="connsiteX7" fmla="*/ 480135 w 1387475"/>
                <a:gd name="connsiteY7" fmla="*/ 966787 h 966787"/>
                <a:gd name="connsiteX8" fmla="*/ 0 w 1387475"/>
                <a:gd name="connsiteY8" fmla="*/ 481498 h 966787"/>
                <a:gd name="connsiteX9" fmla="*/ 480135 w 1387475"/>
                <a:gd name="connsiteY9" fmla="*/ 0 h 96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7475" h="966787">
                  <a:moveTo>
                    <a:pt x="482601" y="104775"/>
                  </a:moveTo>
                  <a:cubicBezTo>
                    <a:pt x="274810" y="104775"/>
                    <a:pt x="106363" y="273933"/>
                    <a:pt x="106363" y="482600"/>
                  </a:cubicBezTo>
                  <a:cubicBezTo>
                    <a:pt x="106363" y="691267"/>
                    <a:pt x="274810" y="860425"/>
                    <a:pt x="482601" y="860425"/>
                  </a:cubicBezTo>
                  <a:cubicBezTo>
                    <a:pt x="690392" y="860425"/>
                    <a:pt x="858839" y="691267"/>
                    <a:pt x="858839" y="482600"/>
                  </a:cubicBezTo>
                  <a:cubicBezTo>
                    <a:pt x="858839" y="273933"/>
                    <a:pt x="690392" y="104775"/>
                    <a:pt x="482601" y="104775"/>
                  </a:cubicBezTo>
                  <a:close/>
                  <a:moveTo>
                    <a:pt x="480135" y="0"/>
                  </a:moveTo>
                  <a:cubicBezTo>
                    <a:pt x="748556" y="0"/>
                    <a:pt x="1387475" y="481498"/>
                    <a:pt x="1387475" y="481498"/>
                  </a:cubicBezTo>
                  <a:cubicBezTo>
                    <a:pt x="1387475" y="481498"/>
                    <a:pt x="748556" y="966787"/>
                    <a:pt x="480135" y="966787"/>
                  </a:cubicBezTo>
                  <a:cubicBezTo>
                    <a:pt x="215494" y="966787"/>
                    <a:pt x="0" y="750682"/>
                    <a:pt x="0" y="481498"/>
                  </a:cubicBezTo>
                  <a:cubicBezTo>
                    <a:pt x="0" y="216105"/>
                    <a:pt x="215494" y="0"/>
                    <a:pt x="4801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5" name="Freeform 7"/>
            <p:cNvSpPr>
              <a:spLocks noEditPoints="1"/>
            </p:cNvSpPr>
            <p:nvPr/>
          </p:nvSpPr>
          <p:spPr bwMode="auto">
            <a:xfrm>
              <a:off x="6319396" y="2531327"/>
              <a:ext cx="215277" cy="215276"/>
            </a:xfrm>
            <a:custGeom>
              <a:avLst/>
              <a:gdLst>
                <a:gd name="T0" fmla="*/ 9 w 85"/>
                <a:gd name="T1" fmla="*/ 52 h 85"/>
                <a:gd name="T2" fmla="*/ 12 w 85"/>
                <a:gd name="T3" fmla="*/ 60 h 85"/>
                <a:gd name="T4" fmla="*/ 9 w 85"/>
                <a:gd name="T5" fmla="*/ 64 h 85"/>
                <a:gd name="T6" fmla="*/ 9 w 85"/>
                <a:gd name="T7" fmla="*/ 70 h 85"/>
                <a:gd name="T8" fmla="*/ 15 w 85"/>
                <a:gd name="T9" fmla="*/ 76 h 85"/>
                <a:gd name="T10" fmla="*/ 20 w 85"/>
                <a:gd name="T11" fmla="*/ 76 h 85"/>
                <a:gd name="T12" fmla="*/ 25 w 85"/>
                <a:gd name="T13" fmla="*/ 73 h 85"/>
                <a:gd name="T14" fmla="*/ 33 w 85"/>
                <a:gd name="T15" fmla="*/ 76 h 85"/>
                <a:gd name="T16" fmla="*/ 34 w 85"/>
                <a:gd name="T17" fmla="*/ 82 h 85"/>
                <a:gd name="T18" fmla="*/ 37 w 85"/>
                <a:gd name="T19" fmla="*/ 85 h 85"/>
                <a:gd name="T20" fmla="*/ 47 w 85"/>
                <a:gd name="T21" fmla="*/ 85 h 85"/>
                <a:gd name="T22" fmla="*/ 51 w 85"/>
                <a:gd name="T23" fmla="*/ 82 h 85"/>
                <a:gd name="T24" fmla="*/ 51 w 85"/>
                <a:gd name="T25" fmla="*/ 76 h 85"/>
                <a:gd name="T26" fmla="*/ 59 w 85"/>
                <a:gd name="T27" fmla="*/ 73 h 85"/>
                <a:gd name="T28" fmla="*/ 64 w 85"/>
                <a:gd name="T29" fmla="*/ 76 h 85"/>
                <a:gd name="T30" fmla="*/ 69 w 85"/>
                <a:gd name="T31" fmla="*/ 76 h 85"/>
                <a:gd name="T32" fmla="*/ 76 w 85"/>
                <a:gd name="T33" fmla="*/ 70 h 85"/>
                <a:gd name="T34" fmla="*/ 76 w 85"/>
                <a:gd name="T35" fmla="*/ 64 h 85"/>
                <a:gd name="T36" fmla="*/ 72 w 85"/>
                <a:gd name="T37" fmla="*/ 60 h 85"/>
                <a:gd name="T38" fmla="*/ 76 w 85"/>
                <a:gd name="T39" fmla="*/ 52 h 85"/>
                <a:gd name="T40" fmla="*/ 81 w 85"/>
                <a:gd name="T41" fmla="*/ 51 h 85"/>
                <a:gd name="T42" fmla="*/ 85 w 85"/>
                <a:gd name="T43" fmla="*/ 47 h 85"/>
                <a:gd name="T44" fmla="*/ 85 w 85"/>
                <a:gd name="T45" fmla="*/ 38 h 85"/>
                <a:gd name="T46" fmla="*/ 81 w 85"/>
                <a:gd name="T47" fmla="*/ 34 h 85"/>
                <a:gd name="T48" fmla="*/ 76 w 85"/>
                <a:gd name="T49" fmla="*/ 34 h 85"/>
                <a:gd name="T50" fmla="*/ 73 w 85"/>
                <a:gd name="T51" fmla="*/ 26 h 85"/>
                <a:gd name="T52" fmla="*/ 76 w 85"/>
                <a:gd name="T53" fmla="*/ 21 h 85"/>
                <a:gd name="T54" fmla="*/ 76 w 85"/>
                <a:gd name="T55" fmla="*/ 16 h 85"/>
                <a:gd name="T56" fmla="*/ 69 w 85"/>
                <a:gd name="T57" fmla="*/ 10 h 85"/>
                <a:gd name="T58" fmla="*/ 64 w 85"/>
                <a:gd name="T59" fmla="*/ 9 h 85"/>
                <a:gd name="T60" fmla="*/ 60 w 85"/>
                <a:gd name="T61" fmla="*/ 13 h 85"/>
                <a:gd name="T62" fmla="*/ 51 w 85"/>
                <a:gd name="T63" fmla="*/ 9 h 85"/>
                <a:gd name="T64" fmla="*/ 51 w 85"/>
                <a:gd name="T65" fmla="*/ 4 h 85"/>
                <a:gd name="T66" fmla="*/ 47 w 85"/>
                <a:gd name="T67" fmla="*/ 0 h 85"/>
                <a:gd name="T68" fmla="*/ 38 w 85"/>
                <a:gd name="T69" fmla="*/ 0 h 85"/>
                <a:gd name="T70" fmla="*/ 34 w 85"/>
                <a:gd name="T71" fmla="*/ 4 h 85"/>
                <a:gd name="T72" fmla="*/ 33 w 85"/>
                <a:gd name="T73" fmla="*/ 9 h 85"/>
                <a:gd name="T74" fmla="*/ 25 w 85"/>
                <a:gd name="T75" fmla="*/ 13 h 85"/>
                <a:gd name="T76" fmla="*/ 20 w 85"/>
                <a:gd name="T77" fmla="*/ 9 h 85"/>
                <a:gd name="T78" fmla="*/ 15 w 85"/>
                <a:gd name="T79" fmla="*/ 10 h 85"/>
                <a:gd name="T80" fmla="*/ 9 w 85"/>
                <a:gd name="T81" fmla="*/ 16 h 85"/>
                <a:gd name="T82" fmla="*/ 9 w 85"/>
                <a:gd name="T83" fmla="*/ 21 h 85"/>
                <a:gd name="T84" fmla="*/ 12 w 85"/>
                <a:gd name="T85" fmla="*/ 26 h 85"/>
                <a:gd name="T86" fmla="*/ 9 w 85"/>
                <a:gd name="T87" fmla="*/ 34 h 85"/>
                <a:gd name="T88" fmla="*/ 3 w 85"/>
                <a:gd name="T89" fmla="*/ 35 h 85"/>
                <a:gd name="T90" fmla="*/ 0 w 85"/>
                <a:gd name="T91" fmla="*/ 39 h 85"/>
                <a:gd name="T92" fmla="*/ 0 w 85"/>
                <a:gd name="T93" fmla="*/ 48 h 85"/>
                <a:gd name="T94" fmla="*/ 3 w 85"/>
                <a:gd name="T95" fmla="*/ 52 h 85"/>
                <a:gd name="T96" fmla="*/ 9 w 85"/>
                <a:gd name="T97" fmla="*/ 52 h 85"/>
                <a:gd name="T98" fmla="*/ 42 w 85"/>
                <a:gd name="T99" fmla="*/ 27 h 85"/>
                <a:gd name="T100" fmla="*/ 58 w 85"/>
                <a:gd name="T101" fmla="*/ 43 h 85"/>
                <a:gd name="T102" fmla="*/ 42 w 85"/>
                <a:gd name="T103" fmla="*/ 58 h 85"/>
                <a:gd name="T104" fmla="*/ 27 w 85"/>
                <a:gd name="T105" fmla="*/ 43 h 85"/>
                <a:gd name="T106" fmla="*/ 42 w 85"/>
                <a:gd name="T107" fmla="*/ 27 h 85"/>
                <a:gd name="T108" fmla="*/ 42 w 85"/>
                <a:gd name="T109" fmla="*/ 27 h 85"/>
                <a:gd name="T110" fmla="*/ 42 w 85"/>
                <a:gd name="T111" fmla="*/ 2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85">
                  <a:moveTo>
                    <a:pt x="9" y="52"/>
                  </a:moveTo>
                  <a:cubicBezTo>
                    <a:pt x="10" y="55"/>
                    <a:pt x="11" y="57"/>
                    <a:pt x="12" y="60"/>
                  </a:cubicBezTo>
                  <a:cubicBezTo>
                    <a:pt x="9" y="64"/>
                    <a:pt x="9" y="64"/>
                    <a:pt x="9" y="64"/>
                  </a:cubicBezTo>
                  <a:cubicBezTo>
                    <a:pt x="7" y="66"/>
                    <a:pt x="7" y="68"/>
                    <a:pt x="9" y="70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7" y="77"/>
                    <a:pt x="19" y="78"/>
                    <a:pt x="20" y="76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8" y="74"/>
                    <a:pt x="30" y="75"/>
                    <a:pt x="33" y="76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4"/>
                    <a:pt x="36" y="85"/>
                    <a:pt x="37" y="85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9" y="85"/>
                    <a:pt x="50" y="84"/>
                    <a:pt x="51" y="82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4" y="75"/>
                    <a:pt x="57" y="74"/>
                    <a:pt x="59" y="73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6" y="78"/>
                    <a:pt x="68" y="77"/>
                    <a:pt x="69" y="76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7" y="68"/>
                    <a:pt x="77" y="66"/>
                    <a:pt x="76" y="64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4" y="57"/>
                    <a:pt x="75" y="55"/>
                    <a:pt x="76" y="52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3" y="51"/>
                    <a:pt x="85" y="49"/>
                    <a:pt x="85" y="47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5" y="36"/>
                    <a:pt x="83" y="34"/>
                    <a:pt x="81" y="34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5" y="31"/>
                    <a:pt x="74" y="28"/>
                    <a:pt x="73" y="26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7" y="20"/>
                    <a:pt x="77" y="18"/>
                    <a:pt x="76" y="16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8" y="8"/>
                    <a:pt x="66" y="8"/>
                    <a:pt x="64" y="9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57" y="11"/>
                    <a:pt x="54" y="10"/>
                    <a:pt x="51" y="9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2"/>
                    <a:pt x="49" y="0"/>
                    <a:pt x="47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6" y="0"/>
                    <a:pt x="34" y="2"/>
                    <a:pt x="34" y="4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0" y="10"/>
                    <a:pt x="27" y="11"/>
                    <a:pt x="25" y="13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8"/>
                    <a:pt x="17" y="8"/>
                    <a:pt x="15" y="10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7" y="18"/>
                    <a:pt x="7" y="20"/>
                    <a:pt x="9" y="21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1" y="28"/>
                    <a:pt x="10" y="31"/>
                    <a:pt x="9" y="34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5"/>
                    <a:pt x="0" y="37"/>
                    <a:pt x="0" y="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" y="51"/>
                    <a:pt x="3" y="52"/>
                  </a:cubicBezTo>
                  <a:lnTo>
                    <a:pt x="9" y="52"/>
                  </a:lnTo>
                  <a:close/>
                  <a:moveTo>
                    <a:pt x="42" y="27"/>
                  </a:moveTo>
                  <a:cubicBezTo>
                    <a:pt x="51" y="27"/>
                    <a:pt x="58" y="34"/>
                    <a:pt x="58" y="43"/>
                  </a:cubicBezTo>
                  <a:cubicBezTo>
                    <a:pt x="58" y="51"/>
                    <a:pt x="51" y="58"/>
                    <a:pt x="42" y="58"/>
                  </a:cubicBezTo>
                  <a:cubicBezTo>
                    <a:pt x="34" y="58"/>
                    <a:pt x="27" y="51"/>
                    <a:pt x="27" y="43"/>
                  </a:cubicBezTo>
                  <a:cubicBezTo>
                    <a:pt x="27" y="34"/>
                    <a:pt x="34" y="27"/>
                    <a:pt x="42" y="27"/>
                  </a:cubicBezTo>
                  <a:close/>
                  <a:moveTo>
                    <a:pt x="42" y="27"/>
                  </a:moveTo>
                  <a:cubicBezTo>
                    <a:pt x="42" y="27"/>
                    <a:pt x="42" y="27"/>
                    <a:pt x="42" y="2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6531654" y="2567745"/>
              <a:ext cx="177100" cy="178160"/>
            </a:xfrm>
            <a:custGeom>
              <a:avLst/>
              <a:gdLst>
                <a:gd name="T0" fmla="*/ 60 w 70"/>
                <a:gd name="T1" fmla="*/ 10 h 70"/>
                <a:gd name="T2" fmla="*/ 55 w 70"/>
                <a:gd name="T3" fmla="*/ 6 h 70"/>
                <a:gd name="T4" fmla="*/ 50 w 70"/>
                <a:gd name="T5" fmla="*/ 7 h 70"/>
                <a:gd name="T6" fmla="*/ 48 w 70"/>
                <a:gd name="T7" fmla="*/ 9 h 70"/>
                <a:gd name="T8" fmla="*/ 40 w 70"/>
                <a:gd name="T9" fmla="*/ 7 h 70"/>
                <a:gd name="T10" fmla="*/ 40 w 70"/>
                <a:gd name="T11" fmla="*/ 3 h 70"/>
                <a:gd name="T12" fmla="*/ 36 w 70"/>
                <a:gd name="T13" fmla="*/ 0 h 70"/>
                <a:gd name="T14" fmla="*/ 29 w 70"/>
                <a:gd name="T15" fmla="*/ 1 h 70"/>
                <a:gd name="T16" fmla="*/ 26 w 70"/>
                <a:gd name="T17" fmla="*/ 4 h 70"/>
                <a:gd name="T18" fmla="*/ 26 w 70"/>
                <a:gd name="T19" fmla="*/ 8 h 70"/>
                <a:gd name="T20" fmla="*/ 19 w 70"/>
                <a:gd name="T21" fmla="*/ 12 h 70"/>
                <a:gd name="T22" fmla="*/ 16 w 70"/>
                <a:gd name="T23" fmla="*/ 9 h 70"/>
                <a:gd name="T24" fmla="*/ 11 w 70"/>
                <a:gd name="T25" fmla="*/ 10 h 70"/>
                <a:gd name="T26" fmla="*/ 6 w 70"/>
                <a:gd name="T27" fmla="*/ 15 h 70"/>
                <a:gd name="T28" fmla="*/ 7 w 70"/>
                <a:gd name="T29" fmla="*/ 20 h 70"/>
                <a:gd name="T30" fmla="*/ 9 w 70"/>
                <a:gd name="T31" fmla="*/ 23 h 70"/>
                <a:gd name="T32" fmla="*/ 7 w 70"/>
                <a:gd name="T33" fmla="*/ 30 h 70"/>
                <a:gd name="T34" fmla="*/ 3 w 70"/>
                <a:gd name="T35" fmla="*/ 31 h 70"/>
                <a:gd name="T36" fmla="*/ 0 w 70"/>
                <a:gd name="T37" fmla="*/ 35 h 70"/>
                <a:gd name="T38" fmla="*/ 1 w 70"/>
                <a:gd name="T39" fmla="*/ 41 h 70"/>
                <a:gd name="T40" fmla="*/ 4 w 70"/>
                <a:gd name="T41" fmla="*/ 45 h 70"/>
                <a:gd name="T42" fmla="*/ 9 w 70"/>
                <a:gd name="T43" fmla="*/ 45 h 70"/>
                <a:gd name="T44" fmla="*/ 12 w 70"/>
                <a:gd name="T45" fmla="*/ 51 h 70"/>
                <a:gd name="T46" fmla="*/ 9 w 70"/>
                <a:gd name="T47" fmla="*/ 54 h 70"/>
                <a:gd name="T48" fmla="*/ 10 w 70"/>
                <a:gd name="T49" fmla="*/ 59 h 70"/>
                <a:gd name="T50" fmla="*/ 15 w 70"/>
                <a:gd name="T51" fmla="*/ 63 h 70"/>
                <a:gd name="T52" fmla="*/ 20 w 70"/>
                <a:gd name="T53" fmla="*/ 63 h 70"/>
                <a:gd name="T54" fmla="*/ 23 w 70"/>
                <a:gd name="T55" fmla="*/ 60 h 70"/>
                <a:gd name="T56" fmla="*/ 30 w 70"/>
                <a:gd name="T57" fmla="*/ 62 h 70"/>
                <a:gd name="T58" fmla="*/ 31 w 70"/>
                <a:gd name="T59" fmla="*/ 67 h 70"/>
                <a:gd name="T60" fmla="*/ 35 w 70"/>
                <a:gd name="T61" fmla="*/ 70 h 70"/>
                <a:gd name="T62" fmla="*/ 41 w 70"/>
                <a:gd name="T63" fmla="*/ 69 h 70"/>
                <a:gd name="T64" fmla="*/ 45 w 70"/>
                <a:gd name="T65" fmla="*/ 66 h 70"/>
                <a:gd name="T66" fmla="*/ 45 w 70"/>
                <a:gd name="T67" fmla="*/ 61 h 70"/>
                <a:gd name="T68" fmla="*/ 51 w 70"/>
                <a:gd name="T69" fmla="*/ 58 h 70"/>
                <a:gd name="T70" fmla="*/ 55 w 70"/>
                <a:gd name="T71" fmla="*/ 60 h 70"/>
                <a:gd name="T72" fmla="*/ 60 w 70"/>
                <a:gd name="T73" fmla="*/ 60 h 70"/>
                <a:gd name="T74" fmla="*/ 64 w 70"/>
                <a:gd name="T75" fmla="*/ 55 h 70"/>
                <a:gd name="T76" fmla="*/ 64 w 70"/>
                <a:gd name="T77" fmla="*/ 50 h 70"/>
                <a:gd name="T78" fmla="*/ 61 w 70"/>
                <a:gd name="T79" fmla="*/ 47 h 70"/>
                <a:gd name="T80" fmla="*/ 63 w 70"/>
                <a:gd name="T81" fmla="*/ 40 h 70"/>
                <a:gd name="T82" fmla="*/ 67 w 70"/>
                <a:gd name="T83" fmla="*/ 39 h 70"/>
                <a:gd name="T84" fmla="*/ 70 w 70"/>
                <a:gd name="T85" fmla="*/ 35 h 70"/>
                <a:gd name="T86" fmla="*/ 70 w 70"/>
                <a:gd name="T87" fmla="*/ 29 h 70"/>
                <a:gd name="T88" fmla="*/ 66 w 70"/>
                <a:gd name="T89" fmla="*/ 25 h 70"/>
                <a:gd name="T90" fmla="*/ 62 w 70"/>
                <a:gd name="T91" fmla="*/ 25 h 70"/>
                <a:gd name="T92" fmla="*/ 59 w 70"/>
                <a:gd name="T93" fmla="*/ 19 h 70"/>
                <a:gd name="T94" fmla="*/ 61 w 70"/>
                <a:gd name="T95" fmla="*/ 16 h 70"/>
                <a:gd name="T96" fmla="*/ 60 w 70"/>
                <a:gd name="T97" fmla="*/ 10 h 70"/>
                <a:gd name="T98" fmla="*/ 36 w 70"/>
                <a:gd name="T99" fmla="*/ 47 h 70"/>
                <a:gd name="T100" fmla="*/ 23 w 70"/>
                <a:gd name="T101" fmla="*/ 36 h 70"/>
                <a:gd name="T102" fmla="*/ 34 w 70"/>
                <a:gd name="T103" fmla="*/ 22 h 70"/>
                <a:gd name="T104" fmla="*/ 48 w 70"/>
                <a:gd name="T105" fmla="*/ 34 h 70"/>
                <a:gd name="T106" fmla="*/ 36 w 70"/>
                <a:gd name="T107" fmla="*/ 47 h 70"/>
                <a:gd name="T108" fmla="*/ 36 w 70"/>
                <a:gd name="T109" fmla="*/ 47 h 70"/>
                <a:gd name="T110" fmla="*/ 36 w 70"/>
                <a:gd name="T111" fmla="*/ 4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" h="70">
                  <a:moveTo>
                    <a:pt x="60" y="10"/>
                  </a:moveTo>
                  <a:cubicBezTo>
                    <a:pt x="55" y="6"/>
                    <a:pt x="55" y="6"/>
                    <a:pt x="55" y="6"/>
                  </a:cubicBezTo>
                  <a:cubicBezTo>
                    <a:pt x="54" y="5"/>
                    <a:pt x="52" y="5"/>
                    <a:pt x="50" y="7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5" y="8"/>
                    <a:pt x="43" y="7"/>
                    <a:pt x="40" y="7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1"/>
                    <a:pt x="37" y="0"/>
                    <a:pt x="36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7" y="1"/>
                    <a:pt x="26" y="2"/>
                    <a:pt x="26" y="4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3" y="9"/>
                    <a:pt x="21" y="10"/>
                    <a:pt x="19" y="12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4" y="8"/>
                    <a:pt x="12" y="9"/>
                    <a:pt x="11" y="1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7"/>
                    <a:pt x="5" y="19"/>
                    <a:pt x="7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5"/>
                    <a:pt x="8" y="28"/>
                    <a:pt x="7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1" y="31"/>
                    <a:pt x="0" y="33"/>
                    <a:pt x="0" y="35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3"/>
                    <a:pt x="3" y="45"/>
                    <a:pt x="4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1" y="49"/>
                    <a:pt x="12" y="51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8" y="56"/>
                    <a:pt x="9" y="58"/>
                    <a:pt x="10" y="59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7" y="65"/>
                    <a:pt x="19" y="65"/>
                    <a:pt x="20" y="63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5" y="61"/>
                    <a:pt x="28" y="62"/>
                    <a:pt x="30" y="62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69"/>
                    <a:pt x="33" y="70"/>
                    <a:pt x="35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3" y="69"/>
                    <a:pt x="45" y="68"/>
                    <a:pt x="45" y="66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7" y="61"/>
                    <a:pt x="49" y="59"/>
                    <a:pt x="51" y="58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6" y="61"/>
                    <a:pt x="59" y="61"/>
                    <a:pt x="60" y="60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3"/>
                    <a:pt x="65" y="51"/>
                    <a:pt x="64" y="50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2" y="45"/>
                    <a:pt x="63" y="42"/>
                    <a:pt x="63" y="40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9" y="39"/>
                    <a:pt x="70" y="37"/>
                    <a:pt x="70" y="35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69" y="27"/>
                    <a:pt x="68" y="25"/>
                    <a:pt x="66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1" y="23"/>
                    <a:pt x="60" y="21"/>
                    <a:pt x="59" y="19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2" y="14"/>
                    <a:pt x="62" y="12"/>
                    <a:pt x="60" y="10"/>
                  </a:cubicBezTo>
                  <a:close/>
                  <a:moveTo>
                    <a:pt x="36" y="47"/>
                  </a:moveTo>
                  <a:cubicBezTo>
                    <a:pt x="30" y="48"/>
                    <a:pt x="23" y="43"/>
                    <a:pt x="23" y="36"/>
                  </a:cubicBezTo>
                  <a:cubicBezTo>
                    <a:pt x="22" y="29"/>
                    <a:pt x="27" y="23"/>
                    <a:pt x="34" y="22"/>
                  </a:cubicBezTo>
                  <a:cubicBezTo>
                    <a:pt x="41" y="22"/>
                    <a:pt x="47" y="27"/>
                    <a:pt x="48" y="34"/>
                  </a:cubicBezTo>
                  <a:cubicBezTo>
                    <a:pt x="48" y="40"/>
                    <a:pt x="43" y="46"/>
                    <a:pt x="36" y="47"/>
                  </a:cubicBezTo>
                  <a:close/>
                  <a:moveTo>
                    <a:pt x="36" y="47"/>
                  </a:moveTo>
                  <a:cubicBezTo>
                    <a:pt x="36" y="47"/>
                    <a:pt x="36" y="47"/>
                    <a:pt x="36" y="4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6462561" y="2719056"/>
              <a:ext cx="144224" cy="141042"/>
            </a:xfrm>
            <a:custGeom>
              <a:avLst/>
              <a:gdLst>
                <a:gd name="T0" fmla="*/ 3 w 57"/>
                <a:gd name="T1" fmla="*/ 22 h 56"/>
                <a:gd name="T2" fmla="*/ 0 w 57"/>
                <a:gd name="T3" fmla="*/ 26 h 56"/>
                <a:gd name="T4" fmla="*/ 0 w 57"/>
                <a:gd name="T5" fmla="*/ 30 h 56"/>
                <a:gd name="T6" fmla="*/ 3 w 57"/>
                <a:gd name="T7" fmla="*/ 34 h 56"/>
                <a:gd name="T8" fmla="*/ 6 w 57"/>
                <a:gd name="T9" fmla="*/ 34 h 56"/>
                <a:gd name="T10" fmla="*/ 8 w 57"/>
                <a:gd name="T11" fmla="*/ 39 h 56"/>
                <a:gd name="T12" fmla="*/ 6 w 57"/>
                <a:gd name="T13" fmla="*/ 41 h 56"/>
                <a:gd name="T14" fmla="*/ 6 w 57"/>
                <a:gd name="T15" fmla="*/ 46 h 56"/>
                <a:gd name="T16" fmla="*/ 9 w 57"/>
                <a:gd name="T17" fmla="*/ 49 h 56"/>
                <a:gd name="T18" fmla="*/ 14 w 57"/>
                <a:gd name="T19" fmla="*/ 49 h 56"/>
                <a:gd name="T20" fmla="*/ 17 w 57"/>
                <a:gd name="T21" fmla="*/ 48 h 56"/>
                <a:gd name="T22" fmla="*/ 22 w 57"/>
                <a:gd name="T23" fmla="*/ 50 h 56"/>
                <a:gd name="T24" fmla="*/ 22 w 57"/>
                <a:gd name="T25" fmla="*/ 53 h 56"/>
                <a:gd name="T26" fmla="*/ 26 w 57"/>
                <a:gd name="T27" fmla="*/ 56 h 56"/>
                <a:gd name="T28" fmla="*/ 30 w 57"/>
                <a:gd name="T29" fmla="*/ 56 h 56"/>
                <a:gd name="T30" fmla="*/ 33 w 57"/>
                <a:gd name="T31" fmla="*/ 53 h 56"/>
                <a:gd name="T32" fmla="*/ 34 w 57"/>
                <a:gd name="T33" fmla="*/ 50 h 56"/>
                <a:gd name="T34" fmla="*/ 39 w 57"/>
                <a:gd name="T35" fmla="*/ 48 h 56"/>
                <a:gd name="T36" fmla="*/ 42 w 57"/>
                <a:gd name="T37" fmla="*/ 50 h 56"/>
                <a:gd name="T38" fmla="*/ 47 w 57"/>
                <a:gd name="T39" fmla="*/ 49 h 56"/>
                <a:gd name="T40" fmla="*/ 49 w 57"/>
                <a:gd name="T41" fmla="*/ 47 h 56"/>
                <a:gd name="T42" fmla="*/ 50 w 57"/>
                <a:gd name="T43" fmla="*/ 42 h 56"/>
                <a:gd name="T44" fmla="*/ 48 w 57"/>
                <a:gd name="T45" fmla="*/ 40 h 56"/>
                <a:gd name="T46" fmla="*/ 50 w 57"/>
                <a:gd name="T47" fmla="*/ 34 h 56"/>
                <a:gd name="T48" fmla="*/ 53 w 57"/>
                <a:gd name="T49" fmla="*/ 34 h 56"/>
                <a:gd name="T50" fmla="*/ 56 w 57"/>
                <a:gd name="T51" fmla="*/ 30 h 56"/>
                <a:gd name="T52" fmla="*/ 56 w 57"/>
                <a:gd name="T53" fmla="*/ 26 h 56"/>
                <a:gd name="T54" fmla="*/ 53 w 57"/>
                <a:gd name="T55" fmla="*/ 22 h 56"/>
                <a:gd name="T56" fmla="*/ 51 w 57"/>
                <a:gd name="T57" fmla="*/ 22 h 56"/>
                <a:gd name="T58" fmla="*/ 49 w 57"/>
                <a:gd name="T59" fmla="*/ 17 h 56"/>
                <a:gd name="T60" fmla="*/ 50 w 57"/>
                <a:gd name="T61" fmla="*/ 15 h 56"/>
                <a:gd name="T62" fmla="*/ 50 w 57"/>
                <a:gd name="T63" fmla="*/ 10 h 56"/>
                <a:gd name="T64" fmla="*/ 47 w 57"/>
                <a:gd name="T65" fmla="*/ 7 h 56"/>
                <a:gd name="T66" fmla="*/ 42 w 57"/>
                <a:gd name="T67" fmla="*/ 7 h 56"/>
                <a:gd name="T68" fmla="*/ 40 w 57"/>
                <a:gd name="T69" fmla="*/ 8 h 56"/>
                <a:gd name="T70" fmla="*/ 35 w 57"/>
                <a:gd name="T71" fmla="*/ 6 h 56"/>
                <a:gd name="T72" fmla="*/ 34 w 57"/>
                <a:gd name="T73" fmla="*/ 3 h 56"/>
                <a:gd name="T74" fmla="*/ 31 w 57"/>
                <a:gd name="T75" fmla="*/ 0 h 56"/>
                <a:gd name="T76" fmla="*/ 27 w 57"/>
                <a:gd name="T77" fmla="*/ 0 h 56"/>
                <a:gd name="T78" fmla="*/ 23 w 57"/>
                <a:gd name="T79" fmla="*/ 3 h 56"/>
                <a:gd name="T80" fmla="*/ 23 w 57"/>
                <a:gd name="T81" fmla="*/ 5 h 56"/>
                <a:gd name="T82" fmla="*/ 17 w 57"/>
                <a:gd name="T83" fmla="*/ 8 h 56"/>
                <a:gd name="T84" fmla="*/ 15 w 57"/>
                <a:gd name="T85" fmla="*/ 6 h 56"/>
                <a:gd name="T86" fmla="*/ 10 w 57"/>
                <a:gd name="T87" fmla="*/ 6 h 56"/>
                <a:gd name="T88" fmla="*/ 7 w 57"/>
                <a:gd name="T89" fmla="*/ 9 h 56"/>
                <a:gd name="T90" fmla="*/ 7 w 57"/>
                <a:gd name="T91" fmla="*/ 14 h 56"/>
                <a:gd name="T92" fmla="*/ 8 w 57"/>
                <a:gd name="T93" fmla="*/ 16 h 56"/>
                <a:gd name="T94" fmla="*/ 6 w 57"/>
                <a:gd name="T95" fmla="*/ 22 h 56"/>
                <a:gd name="T96" fmla="*/ 3 w 57"/>
                <a:gd name="T97" fmla="*/ 22 h 56"/>
                <a:gd name="T98" fmla="*/ 28 w 57"/>
                <a:gd name="T99" fmla="*/ 18 h 56"/>
                <a:gd name="T100" fmla="*/ 38 w 57"/>
                <a:gd name="T101" fmla="*/ 28 h 56"/>
                <a:gd name="T102" fmla="*/ 28 w 57"/>
                <a:gd name="T103" fmla="*/ 38 h 56"/>
                <a:gd name="T104" fmla="*/ 18 w 57"/>
                <a:gd name="T105" fmla="*/ 28 h 56"/>
                <a:gd name="T106" fmla="*/ 28 w 57"/>
                <a:gd name="T107" fmla="*/ 18 h 56"/>
                <a:gd name="T108" fmla="*/ 28 w 57"/>
                <a:gd name="T109" fmla="*/ 18 h 56"/>
                <a:gd name="T110" fmla="*/ 28 w 57"/>
                <a:gd name="T111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7" h="56">
                  <a:moveTo>
                    <a:pt x="3" y="22"/>
                  </a:moveTo>
                  <a:cubicBezTo>
                    <a:pt x="1" y="22"/>
                    <a:pt x="0" y="24"/>
                    <a:pt x="0" y="2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1" y="33"/>
                    <a:pt x="3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6"/>
                    <a:pt x="7" y="37"/>
                    <a:pt x="8" y="39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5" y="43"/>
                    <a:pt x="5" y="45"/>
                    <a:pt x="6" y="46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1" y="50"/>
                    <a:pt x="13" y="51"/>
                    <a:pt x="14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9"/>
                    <a:pt x="20" y="49"/>
                    <a:pt x="22" y="50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5"/>
                    <a:pt x="24" y="56"/>
                    <a:pt x="26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2" y="56"/>
                    <a:pt x="33" y="55"/>
                    <a:pt x="33" y="53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6" y="50"/>
                    <a:pt x="38" y="49"/>
                    <a:pt x="39" y="48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3" y="51"/>
                    <a:pt x="45" y="51"/>
                    <a:pt x="47" y="49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1" y="45"/>
                    <a:pt x="51" y="43"/>
                    <a:pt x="50" y="42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9" y="38"/>
                    <a:pt x="50" y="36"/>
                    <a:pt x="50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2"/>
                    <a:pt x="56" y="30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4"/>
                    <a:pt x="55" y="23"/>
                    <a:pt x="53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0" y="20"/>
                    <a:pt x="49" y="18"/>
                    <a:pt x="49" y="17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1" y="13"/>
                    <a:pt x="51" y="11"/>
                    <a:pt x="50" y="10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6" y="5"/>
                    <a:pt x="44" y="5"/>
                    <a:pt x="42" y="7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8" y="7"/>
                    <a:pt x="37" y="6"/>
                    <a:pt x="35" y="6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1"/>
                    <a:pt x="33" y="0"/>
                    <a:pt x="31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3" y="1"/>
                    <a:pt x="23" y="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0" y="6"/>
                    <a:pt x="19" y="7"/>
                    <a:pt x="17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5"/>
                    <a:pt x="11" y="5"/>
                    <a:pt x="10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10"/>
                    <a:pt x="5" y="13"/>
                    <a:pt x="7" y="1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8"/>
                    <a:pt x="6" y="20"/>
                    <a:pt x="6" y="22"/>
                  </a:cubicBezTo>
                  <a:lnTo>
                    <a:pt x="3" y="22"/>
                  </a:lnTo>
                  <a:close/>
                  <a:moveTo>
                    <a:pt x="28" y="18"/>
                  </a:moveTo>
                  <a:cubicBezTo>
                    <a:pt x="34" y="18"/>
                    <a:pt x="38" y="22"/>
                    <a:pt x="38" y="28"/>
                  </a:cubicBezTo>
                  <a:cubicBezTo>
                    <a:pt x="38" y="33"/>
                    <a:pt x="34" y="38"/>
                    <a:pt x="28" y="38"/>
                  </a:cubicBezTo>
                  <a:cubicBezTo>
                    <a:pt x="23" y="38"/>
                    <a:pt x="18" y="33"/>
                    <a:pt x="18" y="28"/>
                  </a:cubicBezTo>
                  <a:cubicBezTo>
                    <a:pt x="18" y="22"/>
                    <a:pt x="23" y="18"/>
                    <a:pt x="28" y="18"/>
                  </a:cubicBezTo>
                  <a:close/>
                  <a:moveTo>
                    <a:pt x="28" y="18"/>
                  </a:moveTo>
                  <a:cubicBezTo>
                    <a:pt x="28" y="18"/>
                    <a:pt x="28" y="18"/>
                    <a:pt x="28" y="1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cxnSp>
        <p:nvCxnSpPr>
          <p:cNvPr id="28" name="Elbow Connector 27"/>
          <p:cNvCxnSpPr/>
          <p:nvPr/>
        </p:nvCxnSpPr>
        <p:spPr>
          <a:xfrm>
            <a:off x="5088388" y="3838282"/>
            <a:ext cx="1896551" cy="933984"/>
          </a:xfrm>
          <a:prstGeom prst="bentConnector3">
            <a:avLst>
              <a:gd name="adj1" fmla="val 447"/>
            </a:avLst>
          </a:prstGeom>
          <a:ln w="25400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7037090" y="4401869"/>
            <a:ext cx="1067354" cy="747392"/>
            <a:chOff x="8633690" y="3649430"/>
            <a:chExt cx="1067354" cy="747392"/>
          </a:xfrm>
          <a:solidFill>
            <a:schemeClr val="bg2"/>
          </a:solidFill>
        </p:grpSpPr>
        <p:sp>
          <p:nvSpPr>
            <p:cNvPr id="35" name="Freeform 34"/>
            <p:cNvSpPr>
              <a:spLocks noChangeArrowheads="1"/>
            </p:cNvSpPr>
            <p:nvPr/>
          </p:nvSpPr>
          <p:spPr bwMode="auto">
            <a:xfrm>
              <a:off x="8633690" y="3649430"/>
              <a:ext cx="1067354" cy="747392"/>
            </a:xfrm>
            <a:custGeom>
              <a:avLst/>
              <a:gdLst>
                <a:gd name="connsiteX0" fmla="*/ 904082 w 1387475"/>
                <a:gd name="connsiteY0" fmla="*/ 106363 h 971550"/>
                <a:gd name="connsiteX1" fmla="*/ 525463 w 1387475"/>
                <a:gd name="connsiteY1" fmla="*/ 485776 h 971550"/>
                <a:gd name="connsiteX2" fmla="*/ 904082 w 1387475"/>
                <a:gd name="connsiteY2" fmla="*/ 865189 h 971550"/>
                <a:gd name="connsiteX3" fmla="*/ 1282701 w 1387475"/>
                <a:gd name="connsiteY3" fmla="*/ 485776 h 971550"/>
                <a:gd name="connsiteX4" fmla="*/ 904082 w 1387475"/>
                <a:gd name="connsiteY4" fmla="*/ 106363 h 971550"/>
                <a:gd name="connsiteX5" fmla="*/ 903560 w 1387475"/>
                <a:gd name="connsiteY5" fmla="*/ 0 h 971550"/>
                <a:gd name="connsiteX6" fmla="*/ 1387475 w 1387475"/>
                <a:gd name="connsiteY6" fmla="*/ 485775 h 971550"/>
                <a:gd name="connsiteX7" fmla="*/ 903560 w 1387475"/>
                <a:gd name="connsiteY7" fmla="*/ 971550 h 971550"/>
                <a:gd name="connsiteX8" fmla="*/ 0 w 1387475"/>
                <a:gd name="connsiteY8" fmla="*/ 485775 h 971550"/>
                <a:gd name="connsiteX9" fmla="*/ 903560 w 1387475"/>
                <a:gd name="connsiteY9" fmla="*/ 0 h 97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7475" h="971550">
                  <a:moveTo>
                    <a:pt x="904082" y="106363"/>
                  </a:moveTo>
                  <a:cubicBezTo>
                    <a:pt x="694977" y="106363"/>
                    <a:pt x="525463" y="276232"/>
                    <a:pt x="525463" y="485776"/>
                  </a:cubicBezTo>
                  <a:cubicBezTo>
                    <a:pt x="525463" y="695320"/>
                    <a:pt x="694977" y="865189"/>
                    <a:pt x="904082" y="865189"/>
                  </a:cubicBezTo>
                  <a:cubicBezTo>
                    <a:pt x="1113187" y="865189"/>
                    <a:pt x="1282701" y="695320"/>
                    <a:pt x="1282701" y="485776"/>
                  </a:cubicBezTo>
                  <a:cubicBezTo>
                    <a:pt x="1282701" y="276232"/>
                    <a:pt x="1113187" y="106363"/>
                    <a:pt x="904082" y="106363"/>
                  </a:cubicBezTo>
                  <a:close/>
                  <a:moveTo>
                    <a:pt x="903560" y="0"/>
                  </a:moveTo>
                  <a:cubicBezTo>
                    <a:pt x="1171982" y="0"/>
                    <a:pt x="1387475" y="216322"/>
                    <a:pt x="1387475" y="485775"/>
                  </a:cubicBezTo>
                  <a:cubicBezTo>
                    <a:pt x="1387475" y="751433"/>
                    <a:pt x="1171982" y="971550"/>
                    <a:pt x="903560" y="971550"/>
                  </a:cubicBezTo>
                  <a:cubicBezTo>
                    <a:pt x="638919" y="971550"/>
                    <a:pt x="0" y="485775"/>
                    <a:pt x="0" y="485775"/>
                  </a:cubicBezTo>
                  <a:cubicBezTo>
                    <a:pt x="0" y="485775"/>
                    <a:pt x="638919" y="0"/>
                    <a:pt x="9035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9119124" y="3829926"/>
              <a:ext cx="381022" cy="379801"/>
            </a:xfrm>
            <a:custGeom>
              <a:avLst/>
              <a:gdLst>
                <a:gd name="T0" fmla="*/ 87 w 131"/>
                <a:gd name="T1" fmla="*/ 19 h 130"/>
                <a:gd name="T2" fmla="*/ 18 w 131"/>
                <a:gd name="T3" fmla="*/ 20 h 130"/>
                <a:gd name="T4" fmla="*/ 19 w 131"/>
                <a:gd name="T5" fmla="*/ 89 h 130"/>
                <a:gd name="T6" fmla="*/ 81 w 131"/>
                <a:gd name="T7" fmla="*/ 93 h 130"/>
                <a:gd name="T8" fmla="*/ 84 w 131"/>
                <a:gd name="T9" fmla="*/ 98 h 130"/>
                <a:gd name="T10" fmla="*/ 112 w 131"/>
                <a:gd name="T11" fmla="*/ 126 h 130"/>
                <a:gd name="T12" fmla="*/ 127 w 131"/>
                <a:gd name="T13" fmla="*/ 125 h 130"/>
                <a:gd name="T14" fmla="*/ 127 w 131"/>
                <a:gd name="T15" fmla="*/ 111 h 130"/>
                <a:gd name="T16" fmla="*/ 99 w 131"/>
                <a:gd name="T17" fmla="*/ 84 h 130"/>
                <a:gd name="T18" fmla="*/ 93 w 131"/>
                <a:gd name="T19" fmla="*/ 81 h 130"/>
                <a:gd name="T20" fmla="*/ 87 w 131"/>
                <a:gd name="T21" fmla="*/ 19 h 130"/>
                <a:gd name="T22" fmla="*/ 79 w 131"/>
                <a:gd name="T23" fmla="*/ 79 h 130"/>
                <a:gd name="T24" fmla="*/ 28 w 131"/>
                <a:gd name="T25" fmla="*/ 80 h 130"/>
                <a:gd name="T26" fmla="*/ 27 w 131"/>
                <a:gd name="T27" fmla="*/ 29 h 130"/>
                <a:gd name="T28" fmla="*/ 78 w 131"/>
                <a:gd name="T29" fmla="*/ 28 h 130"/>
                <a:gd name="T30" fmla="*/ 79 w 131"/>
                <a:gd name="T31" fmla="*/ 79 h 130"/>
                <a:gd name="T32" fmla="*/ 79 w 131"/>
                <a:gd name="T33" fmla="*/ 79 h 130"/>
                <a:gd name="T34" fmla="*/ 79 w 131"/>
                <a:gd name="T35" fmla="*/ 7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130">
                  <a:moveTo>
                    <a:pt x="87" y="19"/>
                  </a:moveTo>
                  <a:cubicBezTo>
                    <a:pt x="68" y="0"/>
                    <a:pt x="37" y="1"/>
                    <a:pt x="18" y="20"/>
                  </a:cubicBezTo>
                  <a:cubicBezTo>
                    <a:pt x="0" y="39"/>
                    <a:pt x="0" y="70"/>
                    <a:pt x="19" y="89"/>
                  </a:cubicBezTo>
                  <a:cubicBezTo>
                    <a:pt x="36" y="105"/>
                    <a:pt x="63" y="107"/>
                    <a:pt x="81" y="93"/>
                  </a:cubicBezTo>
                  <a:cubicBezTo>
                    <a:pt x="82" y="95"/>
                    <a:pt x="83" y="97"/>
                    <a:pt x="84" y="98"/>
                  </a:cubicBezTo>
                  <a:cubicBezTo>
                    <a:pt x="112" y="126"/>
                    <a:pt x="112" y="126"/>
                    <a:pt x="112" y="126"/>
                  </a:cubicBezTo>
                  <a:cubicBezTo>
                    <a:pt x="116" y="130"/>
                    <a:pt x="123" y="129"/>
                    <a:pt x="127" y="125"/>
                  </a:cubicBezTo>
                  <a:cubicBezTo>
                    <a:pt x="131" y="121"/>
                    <a:pt x="131" y="115"/>
                    <a:pt x="127" y="111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97" y="82"/>
                    <a:pt x="95" y="81"/>
                    <a:pt x="93" y="81"/>
                  </a:cubicBezTo>
                  <a:cubicBezTo>
                    <a:pt x="106" y="62"/>
                    <a:pt x="104" y="36"/>
                    <a:pt x="87" y="19"/>
                  </a:cubicBezTo>
                  <a:close/>
                  <a:moveTo>
                    <a:pt x="79" y="79"/>
                  </a:moveTo>
                  <a:cubicBezTo>
                    <a:pt x="65" y="93"/>
                    <a:pt x="42" y="94"/>
                    <a:pt x="28" y="80"/>
                  </a:cubicBezTo>
                  <a:cubicBezTo>
                    <a:pt x="13" y="66"/>
                    <a:pt x="13" y="43"/>
                    <a:pt x="27" y="29"/>
                  </a:cubicBezTo>
                  <a:cubicBezTo>
                    <a:pt x="41" y="14"/>
                    <a:pt x="64" y="14"/>
                    <a:pt x="78" y="28"/>
                  </a:cubicBezTo>
                  <a:cubicBezTo>
                    <a:pt x="93" y="42"/>
                    <a:pt x="93" y="65"/>
                    <a:pt x="79" y="79"/>
                  </a:cubicBezTo>
                  <a:close/>
                  <a:moveTo>
                    <a:pt x="79" y="79"/>
                  </a:moveTo>
                  <a:cubicBezTo>
                    <a:pt x="79" y="79"/>
                    <a:pt x="79" y="79"/>
                    <a:pt x="79" y="7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cxnSp>
        <p:nvCxnSpPr>
          <p:cNvPr id="42" name="Elbow Connector 41"/>
          <p:cNvCxnSpPr/>
          <p:nvPr/>
        </p:nvCxnSpPr>
        <p:spPr>
          <a:xfrm flipV="1">
            <a:off x="7713035" y="3434664"/>
            <a:ext cx="1672265" cy="865371"/>
          </a:xfrm>
          <a:prstGeom prst="bentConnector3">
            <a:avLst>
              <a:gd name="adj1" fmla="val 636"/>
            </a:avLst>
          </a:prstGeom>
          <a:ln w="254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9458472" y="3124813"/>
            <a:ext cx="886785" cy="621968"/>
            <a:chOff x="1169888" y="843080"/>
            <a:chExt cx="886785" cy="621968"/>
          </a:xfrm>
          <a:solidFill>
            <a:schemeClr val="accent3"/>
          </a:solidFill>
        </p:grpSpPr>
        <p:sp>
          <p:nvSpPr>
            <p:cNvPr id="49" name="Freeform 48"/>
            <p:cNvSpPr>
              <a:spLocks noChangeArrowheads="1"/>
            </p:cNvSpPr>
            <p:nvPr/>
          </p:nvSpPr>
          <p:spPr bwMode="auto">
            <a:xfrm>
              <a:off x="1169888" y="843080"/>
              <a:ext cx="886785" cy="621968"/>
            </a:xfrm>
            <a:custGeom>
              <a:avLst/>
              <a:gdLst>
                <a:gd name="connsiteX0" fmla="*/ 482601 w 1387475"/>
                <a:gd name="connsiteY0" fmla="*/ 106363 h 973138"/>
                <a:gd name="connsiteX1" fmla="*/ 106363 w 1387475"/>
                <a:gd name="connsiteY1" fmla="*/ 486570 h 973138"/>
                <a:gd name="connsiteX2" fmla="*/ 482601 w 1387475"/>
                <a:gd name="connsiteY2" fmla="*/ 866777 h 973138"/>
                <a:gd name="connsiteX3" fmla="*/ 858839 w 1387475"/>
                <a:gd name="connsiteY3" fmla="*/ 486570 h 973138"/>
                <a:gd name="connsiteX4" fmla="*/ 482601 w 1387475"/>
                <a:gd name="connsiteY4" fmla="*/ 106363 h 973138"/>
                <a:gd name="connsiteX5" fmla="*/ 480134 w 1387475"/>
                <a:gd name="connsiteY5" fmla="*/ 0 h 973138"/>
                <a:gd name="connsiteX6" fmla="*/ 1387475 w 1387475"/>
                <a:gd name="connsiteY6" fmla="*/ 486569 h 973138"/>
                <a:gd name="connsiteX7" fmla="*/ 480134 w 1387475"/>
                <a:gd name="connsiteY7" fmla="*/ 973138 h 973138"/>
                <a:gd name="connsiteX8" fmla="*/ 0 w 1387475"/>
                <a:gd name="connsiteY8" fmla="*/ 486569 h 973138"/>
                <a:gd name="connsiteX9" fmla="*/ 480134 w 1387475"/>
                <a:gd name="connsiteY9" fmla="*/ 0 h 97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7475" h="973138">
                  <a:moveTo>
                    <a:pt x="482601" y="106363"/>
                  </a:moveTo>
                  <a:cubicBezTo>
                    <a:pt x="274810" y="106363"/>
                    <a:pt x="106363" y="276587"/>
                    <a:pt x="106363" y="486570"/>
                  </a:cubicBezTo>
                  <a:cubicBezTo>
                    <a:pt x="106363" y="696553"/>
                    <a:pt x="274810" y="866777"/>
                    <a:pt x="482601" y="866777"/>
                  </a:cubicBezTo>
                  <a:cubicBezTo>
                    <a:pt x="690392" y="866777"/>
                    <a:pt x="858839" y="696553"/>
                    <a:pt x="858839" y="486570"/>
                  </a:cubicBezTo>
                  <a:cubicBezTo>
                    <a:pt x="858839" y="276587"/>
                    <a:pt x="690392" y="106363"/>
                    <a:pt x="482601" y="106363"/>
                  </a:cubicBezTo>
                  <a:close/>
                  <a:moveTo>
                    <a:pt x="480134" y="0"/>
                  </a:moveTo>
                  <a:cubicBezTo>
                    <a:pt x="748556" y="0"/>
                    <a:pt x="1387475" y="486569"/>
                    <a:pt x="1387475" y="486569"/>
                  </a:cubicBezTo>
                  <a:cubicBezTo>
                    <a:pt x="1387475" y="486569"/>
                    <a:pt x="748556" y="973138"/>
                    <a:pt x="480134" y="973138"/>
                  </a:cubicBezTo>
                  <a:cubicBezTo>
                    <a:pt x="215493" y="973138"/>
                    <a:pt x="0" y="756463"/>
                    <a:pt x="0" y="486569"/>
                  </a:cubicBezTo>
                  <a:cubicBezTo>
                    <a:pt x="0" y="220477"/>
                    <a:pt x="215493" y="0"/>
                    <a:pt x="4801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48" name="Freeform 21"/>
            <p:cNvSpPr>
              <a:spLocks noEditPoints="1"/>
            </p:cNvSpPr>
            <p:nvPr/>
          </p:nvSpPr>
          <p:spPr bwMode="auto">
            <a:xfrm>
              <a:off x="1298938" y="1011410"/>
              <a:ext cx="360193" cy="305404"/>
            </a:xfrm>
            <a:custGeom>
              <a:avLst/>
              <a:gdLst>
                <a:gd name="T0" fmla="*/ 90 w 149"/>
                <a:gd name="T1" fmla="*/ 22 h 126"/>
                <a:gd name="T2" fmla="*/ 103 w 149"/>
                <a:gd name="T3" fmla="*/ 42 h 126"/>
                <a:gd name="T4" fmla="*/ 112 w 149"/>
                <a:gd name="T5" fmla="*/ 44 h 126"/>
                <a:gd name="T6" fmla="*/ 134 w 149"/>
                <a:gd name="T7" fmla="*/ 22 h 126"/>
                <a:gd name="T8" fmla="*/ 112 w 149"/>
                <a:gd name="T9" fmla="*/ 0 h 126"/>
                <a:gd name="T10" fmla="*/ 90 w 149"/>
                <a:gd name="T11" fmla="*/ 22 h 126"/>
                <a:gd name="T12" fmla="*/ 76 w 149"/>
                <a:gd name="T13" fmla="*/ 67 h 126"/>
                <a:gd name="T14" fmla="*/ 97 w 149"/>
                <a:gd name="T15" fmla="*/ 45 h 126"/>
                <a:gd name="T16" fmla="*/ 76 w 149"/>
                <a:gd name="T17" fmla="*/ 23 h 126"/>
                <a:gd name="T18" fmla="*/ 54 w 149"/>
                <a:gd name="T19" fmla="*/ 45 h 126"/>
                <a:gd name="T20" fmla="*/ 76 w 149"/>
                <a:gd name="T21" fmla="*/ 67 h 126"/>
                <a:gd name="T22" fmla="*/ 85 w 149"/>
                <a:gd name="T23" fmla="*/ 68 h 126"/>
                <a:gd name="T24" fmla="*/ 66 w 149"/>
                <a:gd name="T25" fmla="*/ 68 h 126"/>
                <a:gd name="T26" fmla="*/ 38 w 149"/>
                <a:gd name="T27" fmla="*/ 96 h 126"/>
                <a:gd name="T28" fmla="*/ 38 w 149"/>
                <a:gd name="T29" fmla="*/ 119 h 126"/>
                <a:gd name="T30" fmla="*/ 38 w 149"/>
                <a:gd name="T31" fmla="*/ 120 h 126"/>
                <a:gd name="T32" fmla="*/ 40 w 149"/>
                <a:gd name="T33" fmla="*/ 120 h 126"/>
                <a:gd name="T34" fmla="*/ 78 w 149"/>
                <a:gd name="T35" fmla="*/ 126 h 126"/>
                <a:gd name="T36" fmla="*/ 111 w 149"/>
                <a:gd name="T37" fmla="*/ 120 h 126"/>
                <a:gd name="T38" fmla="*/ 113 w 149"/>
                <a:gd name="T39" fmla="*/ 119 h 126"/>
                <a:gd name="T40" fmla="*/ 113 w 149"/>
                <a:gd name="T41" fmla="*/ 119 h 126"/>
                <a:gd name="T42" fmla="*/ 113 w 149"/>
                <a:gd name="T43" fmla="*/ 96 h 126"/>
                <a:gd name="T44" fmla="*/ 85 w 149"/>
                <a:gd name="T45" fmla="*/ 68 h 126"/>
                <a:gd name="T46" fmla="*/ 121 w 149"/>
                <a:gd name="T47" fmla="*/ 46 h 126"/>
                <a:gd name="T48" fmla="*/ 103 w 149"/>
                <a:gd name="T49" fmla="*/ 46 h 126"/>
                <a:gd name="T50" fmla="*/ 94 w 149"/>
                <a:gd name="T51" fmla="*/ 65 h 126"/>
                <a:gd name="T52" fmla="*/ 118 w 149"/>
                <a:gd name="T53" fmla="*/ 97 h 126"/>
                <a:gd name="T54" fmla="*/ 118 w 149"/>
                <a:gd name="T55" fmla="*/ 104 h 126"/>
                <a:gd name="T56" fmla="*/ 148 w 149"/>
                <a:gd name="T57" fmla="*/ 97 h 126"/>
                <a:gd name="T58" fmla="*/ 149 w 149"/>
                <a:gd name="T59" fmla="*/ 97 h 126"/>
                <a:gd name="T60" fmla="*/ 149 w 149"/>
                <a:gd name="T61" fmla="*/ 97 h 126"/>
                <a:gd name="T62" fmla="*/ 149 w 149"/>
                <a:gd name="T63" fmla="*/ 74 h 126"/>
                <a:gd name="T64" fmla="*/ 121 w 149"/>
                <a:gd name="T65" fmla="*/ 46 h 126"/>
                <a:gd name="T66" fmla="*/ 37 w 149"/>
                <a:gd name="T67" fmla="*/ 44 h 126"/>
                <a:gd name="T68" fmla="*/ 49 w 149"/>
                <a:gd name="T69" fmla="*/ 41 h 126"/>
                <a:gd name="T70" fmla="*/ 59 w 149"/>
                <a:gd name="T71" fmla="*/ 23 h 126"/>
                <a:gd name="T72" fmla="*/ 59 w 149"/>
                <a:gd name="T73" fmla="*/ 22 h 126"/>
                <a:gd name="T74" fmla="*/ 37 w 149"/>
                <a:gd name="T75" fmla="*/ 0 h 126"/>
                <a:gd name="T76" fmla="*/ 15 w 149"/>
                <a:gd name="T77" fmla="*/ 22 h 126"/>
                <a:gd name="T78" fmla="*/ 37 w 149"/>
                <a:gd name="T79" fmla="*/ 44 h 126"/>
                <a:gd name="T80" fmla="*/ 57 w 149"/>
                <a:gd name="T81" fmla="*/ 65 h 126"/>
                <a:gd name="T82" fmla="*/ 48 w 149"/>
                <a:gd name="T83" fmla="*/ 46 h 126"/>
                <a:gd name="T84" fmla="*/ 46 w 149"/>
                <a:gd name="T85" fmla="*/ 46 h 126"/>
                <a:gd name="T86" fmla="*/ 28 w 149"/>
                <a:gd name="T87" fmla="*/ 46 h 126"/>
                <a:gd name="T88" fmla="*/ 0 w 149"/>
                <a:gd name="T89" fmla="*/ 74 h 126"/>
                <a:gd name="T90" fmla="*/ 0 w 149"/>
                <a:gd name="T91" fmla="*/ 97 h 126"/>
                <a:gd name="T92" fmla="*/ 0 w 149"/>
                <a:gd name="T93" fmla="*/ 97 h 126"/>
                <a:gd name="T94" fmla="*/ 1 w 149"/>
                <a:gd name="T95" fmla="*/ 97 h 126"/>
                <a:gd name="T96" fmla="*/ 33 w 149"/>
                <a:gd name="T97" fmla="*/ 103 h 126"/>
                <a:gd name="T98" fmla="*/ 33 w 149"/>
                <a:gd name="T99" fmla="*/ 97 h 126"/>
                <a:gd name="T100" fmla="*/ 57 w 149"/>
                <a:gd name="T101" fmla="*/ 65 h 126"/>
                <a:gd name="T102" fmla="*/ 57 w 149"/>
                <a:gd name="T103" fmla="*/ 65 h 126"/>
                <a:gd name="T104" fmla="*/ 57 w 149"/>
                <a:gd name="T105" fmla="*/ 6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9" h="126">
                  <a:moveTo>
                    <a:pt x="90" y="22"/>
                  </a:moveTo>
                  <a:cubicBezTo>
                    <a:pt x="97" y="26"/>
                    <a:pt x="102" y="34"/>
                    <a:pt x="103" y="42"/>
                  </a:cubicBezTo>
                  <a:cubicBezTo>
                    <a:pt x="105" y="43"/>
                    <a:pt x="109" y="44"/>
                    <a:pt x="112" y="44"/>
                  </a:cubicBezTo>
                  <a:cubicBezTo>
                    <a:pt x="124" y="44"/>
                    <a:pt x="134" y="34"/>
                    <a:pt x="134" y="22"/>
                  </a:cubicBezTo>
                  <a:cubicBezTo>
                    <a:pt x="134" y="10"/>
                    <a:pt x="124" y="0"/>
                    <a:pt x="112" y="0"/>
                  </a:cubicBezTo>
                  <a:cubicBezTo>
                    <a:pt x="100" y="0"/>
                    <a:pt x="90" y="10"/>
                    <a:pt x="90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7" y="57"/>
                    <a:pt x="97" y="45"/>
                  </a:cubicBezTo>
                  <a:cubicBezTo>
                    <a:pt x="97" y="33"/>
                    <a:pt x="88" y="23"/>
                    <a:pt x="76" y="23"/>
                  </a:cubicBezTo>
                  <a:cubicBezTo>
                    <a:pt x="63" y="23"/>
                    <a:pt x="54" y="33"/>
                    <a:pt x="54" y="45"/>
                  </a:cubicBezTo>
                  <a:cubicBezTo>
                    <a:pt x="54" y="57"/>
                    <a:pt x="63" y="67"/>
                    <a:pt x="76" y="67"/>
                  </a:cubicBezTo>
                  <a:close/>
                  <a:moveTo>
                    <a:pt x="85" y="68"/>
                  </a:moveTo>
                  <a:cubicBezTo>
                    <a:pt x="66" y="68"/>
                    <a:pt x="66" y="68"/>
                    <a:pt x="66" y="68"/>
                  </a:cubicBezTo>
                  <a:cubicBezTo>
                    <a:pt x="51" y="68"/>
                    <a:pt x="38" y="81"/>
                    <a:pt x="38" y="96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4" y="125"/>
                    <a:pt x="67" y="126"/>
                    <a:pt x="78" y="126"/>
                  </a:cubicBezTo>
                  <a:cubicBezTo>
                    <a:pt x="99" y="126"/>
                    <a:pt x="111" y="120"/>
                    <a:pt x="111" y="120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13" y="81"/>
                    <a:pt x="100" y="68"/>
                    <a:pt x="85" y="68"/>
                  </a:cubicBezTo>
                  <a:close/>
                  <a:moveTo>
                    <a:pt x="121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99" y="60"/>
                    <a:pt x="94" y="65"/>
                  </a:cubicBezTo>
                  <a:cubicBezTo>
                    <a:pt x="108" y="69"/>
                    <a:pt x="118" y="81"/>
                    <a:pt x="118" y="97"/>
                  </a:cubicBezTo>
                  <a:cubicBezTo>
                    <a:pt x="118" y="104"/>
                    <a:pt x="118" y="104"/>
                    <a:pt x="118" y="104"/>
                  </a:cubicBezTo>
                  <a:cubicBezTo>
                    <a:pt x="136" y="103"/>
                    <a:pt x="147" y="98"/>
                    <a:pt x="148" y="97"/>
                  </a:cubicBezTo>
                  <a:cubicBezTo>
                    <a:pt x="149" y="97"/>
                    <a:pt x="149" y="97"/>
                    <a:pt x="149" y="97"/>
                  </a:cubicBezTo>
                  <a:cubicBezTo>
                    <a:pt x="149" y="97"/>
                    <a:pt x="149" y="97"/>
                    <a:pt x="149" y="97"/>
                  </a:cubicBezTo>
                  <a:cubicBezTo>
                    <a:pt x="149" y="74"/>
                    <a:pt x="149" y="74"/>
                    <a:pt x="149" y="74"/>
                  </a:cubicBezTo>
                  <a:cubicBezTo>
                    <a:pt x="149" y="58"/>
                    <a:pt x="137" y="46"/>
                    <a:pt x="121" y="46"/>
                  </a:cubicBezTo>
                  <a:close/>
                  <a:moveTo>
                    <a:pt x="37" y="44"/>
                  </a:moveTo>
                  <a:cubicBezTo>
                    <a:pt x="41" y="44"/>
                    <a:pt x="45" y="43"/>
                    <a:pt x="49" y="41"/>
                  </a:cubicBezTo>
                  <a:cubicBezTo>
                    <a:pt x="50" y="34"/>
                    <a:pt x="54" y="28"/>
                    <a:pt x="59" y="23"/>
                  </a:cubicBezTo>
                  <a:cubicBezTo>
                    <a:pt x="59" y="23"/>
                    <a:pt x="59" y="23"/>
                    <a:pt x="59" y="22"/>
                  </a:cubicBezTo>
                  <a:cubicBezTo>
                    <a:pt x="59" y="10"/>
                    <a:pt x="49" y="0"/>
                    <a:pt x="37" y="0"/>
                  </a:cubicBezTo>
                  <a:cubicBezTo>
                    <a:pt x="25" y="0"/>
                    <a:pt x="15" y="10"/>
                    <a:pt x="15" y="22"/>
                  </a:cubicBezTo>
                  <a:cubicBezTo>
                    <a:pt x="15" y="34"/>
                    <a:pt x="25" y="44"/>
                    <a:pt x="37" y="44"/>
                  </a:cubicBezTo>
                  <a:close/>
                  <a:moveTo>
                    <a:pt x="57" y="65"/>
                  </a:moveTo>
                  <a:cubicBezTo>
                    <a:pt x="52" y="60"/>
                    <a:pt x="49" y="53"/>
                    <a:pt x="48" y="46"/>
                  </a:cubicBezTo>
                  <a:cubicBezTo>
                    <a:pt x="48" y="46"/>
                    <a:pt x="47" y="46"/>
                    <a:pt x="46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2" y="46"/>
                    <a:pt x="0" y="58"/>
                    <a:pt x="0" y="7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13" y="101"/>
                    <a:pt x="24" y="103"/>
                    <a:pt x="33" y="103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81"/>
                    <a:pt x="43" y="69"/>
                    <a:pt x="57" y="65"/>
                  </a:cubicBezTo>
                  <a:close/>
                  <a:moveTo>
                    <a:pt x="57" y="65"/>
                  </a:moveTo>
                  <a:cubicBezTo>
                    <a:pt x="57" y="65"/>
                    <a:pt x="57" y="65"/>
                    <a:pt x="57" y="6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cxnSp>
        <p:nvCxnSpPr>
          <p:cNvPr id="32" name="Elbow Connector 31"/>
          <p:cNvCxnSpPr/>
          <p:nvPr/>
        </p:nvCxnSpPr>
        <p:spPr>
          <a:xfrm>
            <a:off x="9819414" y="3853385"/>
            <a:ext cx="2181242" cy="943767"/>
          </a:xfrm>
          <a:prstGeom prst="bentConnector3">
            <a:avLst>
              <a:gd name="adj1" fmla="val -390"/>
            </a:avLst>
          </a:prstGeom>
          <a:ln w="2540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80329" y="3259639"/>
            <a:ext cx="1458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B Titr" panose="00000700000000000000" pitchFamily="2" charset="-78"/>
              </a:rPr>
              <a:t>ارديبهشت ماه 1400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B Titr" panose="00000700000000000000" pitchFamily="2" charset="-78"/>
            </a:endParaRPr>
          </a:p>
        </p:txBody>
      </p:sp>
      <p:grpSp>
        <p:nvGrpSpPr>
          <p:cNvPr id="39" name="Group 38"/>
          <p:cNvGrpSpPr>
            <a:grpSpLocks noChangeAspect="1"/>
          </p:cNvGrpSpPr>
          <p:nvPr/>
        </p:nvGrpSpPr>
        <p:grpSpPr bwMode="auto">
          <a:xfrm>
            <a:off x="565925" y="3268838"/>
            <a:ext cx="280985" cy="354014"/>
            <a:chOff x="1157" y="1352"/>
            <a:chExt cx="177" cy="22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1219" y="1352"/>
              <a:ext cx="53" cy="53"/>
            </a:xfrm>
            <a:custGeom>
              <a:avLst/>
              <a:gdLst>
                <a:gd name="T0" fmla="*/ 353 w 788"/>
                <a:gd name="T1" fmla="*/ 220 h 789"/>
                <a:gd name="T2" fmla="*/ 280 w 788"/>
                <a:gd name="T3" fmla="*/ 257 h 789"/>
                <a:gd name="T4" fmla="*/ 230 w 788"/>
                <a:gd name="T5" fmla="*/ 325 h 789"/>
                <a:gd name="T6" fmla="*/ 217 w 788"/>
                <a:gd name="T7" fmla="*/ 408 h 789"/>
                <a:gd name="T8" fmla="*/ 242 w 788"/>
                <a:gd name="T9" fmla="*/ 487 h 789"/>
                <a:gd name="T10" fmla="*/ 300 w 788"/>
                <a:gd name="T11" fmla="*/ 546 h 789"/>
                <a:gd name="T12" fmla="*/ 383 w 788"/>
                <a:gd name="T13" fmla="*/ 573 h 789"/>
                <a:gd name="T14" fmla="*/ 464 w 788"/>
                <a:gd name="T15" fmla="*/ 560 h 789"/>
                <a:gd name="T16" fmla="*/ 530 w 788"/>
                <a:gd name="T17" fmla="*/ 512 h 789"/>
                <a:gd name="T18" fmla="*/ 570 w 788"/>
                <a:gd name="T19" fmla="*/ 436 h 789"/>
                <a:gd name="T20" fmla="*/ 570 w 788"/>
                <a:gd name="T21" fmla="*/ 352 h 789"/>
                <a:gd name="T22" fmla="*/ 533 w 788"/>
                <a:gd name="T23" fmla="*/ 279 h 789"/>
                <a:gd name="T24" fmla="*/ 464 w 788"/>
                <a:gd name="T25" fmla="*/ 228 h 789"/>
                <a:gd name="T26" fmla="*/ 274 w 788"/>
                <a:gd name="T27" fmla="*/ 0 h 789"/>
                <a:gd name="T28" fmla="*/ 302 w 788"/>
                <a:gd name="T29" fmla="*/ 12 h 789"/>
                <a:gd name="T30" fmla="*/ 373 w 788"/>
                <a:gd name="T31" fmla="*/ 65 h 789"/>
                <a:gd name="T32" fmla="*/ 483 w 788"/>
                <a:gd name="T33" fmla="*/ 23 h 789"/>
                <a:gd name="T34" fmla="*/ 507 w 788"/>
                <a:gd name="T35" fmla="*/ 2 h 789"/>
                <a:gd name="T36" fmla="*/ 579 w 788"/>
                <a:gd name="T37" fmla="*/ 25 h 789"/>
                <a:gd name="T38" fmla="*/ 599 w 788"/>
                <a:gd name="T39" fmla="*/ 49 h 789"/>
                <a:gd name="T40" fmla="*/ 577 w 788"/>
                <a:gd name="T41" fmla="*/ 120 h 789"/>
                <a:gd name="T42" fmla="*/ 651 w 788"/>
                <a:gd name="T43" fmla="*/ 188 h 789"/>
                <a:gd name="T44" fmla="*/ 731 w 788"/>
                <a:gd name="T45" fmla="*/ 193 h 789"/>
                <a:gd name="T46" fmla="*/ 759 w 788"/>
                <a:gd name="T47" fmla="*/ 204 h 789"/>
                <a:gd name="T48" fmla="*/ 788 w 788"/>
                <a:gd name="T49" fmla="*/ 274 h 789"/>
                <a:gd name="T50" fmla="*/ 776 w 788"/>
                <a:gd name="T51" fmla="*/ 303 h 789"/>
                <a:gd name="T52" fmla="*/ 724 w 788"/>
                <a:gd name="T53" fmla="*/ 373 h 789"/>
                <a:gd name="T54" fmla="*/ 766 w 788"/>
                <a:gd name="T55" fmla="*/ 483 h 789"/>
                <a:gd name="T56" fmla="*/ 786 w 788"/>
                <a:gd name="T57" fmla="*/ 507 h 789"/>
                <a:gd name="T58" fmla="*/ 764 w 788"/>
                <a:gd name="T59" fmla="*/ 578 h 789"/>
                <a:gd name="T60" fmla="*/ 741 w 788"/>
                <a:gd name="T61" fmla="*/ 599 h 789"/>
                <a:gd name="T62" fmla="*/ 671 w 788"/>
                <a:gd name="T63" fmla="*/ 577 h 789"/>
                <a:gd name="T64" fmla="*/ 602 w 788"/>
                <a:gd name="T65" fmla="*/ 654 h 789"/>
                <a:gd name="T66" fmla="*/ 597 w 788"/>
                <a:gd name="T67" fmla="*/ 732 h 789"/>
                <a:gd name="T68" fmla="*/ 585 w 788"/>
                <a:gd name="T69" fmla="*/ 761 h 789"/>
                <a:gd name="T70" fmla="*/ 515 w 788"/>
                <a:gd name="T71" fmla="*/ 789 h 789"/>
                <a:gd name="T72" fmla="*/ 486 w 788"/>
                <a:gd name="T73" fmla="*/ 777 h 789"/>
                <a:gd name="T74" fmla="*/ 417 w 788"/>
                <a:gd name="T75" fmla="*/ 727 h 789"/>
                <a:gd name="T76" fmla="*/ 307 w 788"/>
                <a:gd name="T77" fmla="*/ 768 h 789"/>
                <a:gd name="T78" fmla="*/ 283 w 788"/>
                <a:gd name="T79" fmla="*/ 788 h 789"/>
                <a:gd name="T80" fmla="*/ 211 w 788"/>
                <a:gd name="T81" fmla="*/ 766 h 789"/>
                <a:gd name="T82" fmla="*/ 191 w 788"/>
                <a:gd name="T83" fmla="*/ 741 h 789"/>
                <a:gd name="T84" fmla="*/ 213 w 788"/>
                <a:gd name="T85" fmla="*/ 672 h 789"/>
                <a:gd name="T86" fmla="*/ 137 w 788"/>
                <a:gd name="T87" fmla="*/ 603 h 789"/>
                <a:gd name="T88" fmla="*/ 59 w 788"/>
                <a:gd name="T89" fmla="*/ 598 h 789"/>
                <a:gd name="T90" fmla="*/ 31 w 788"/>
                <a:gd name="T91" fmla="*/ 586 h 789"/>
                <a:gd name="T92" fmla="*/ 1 w 788"/>
                <a:gd name="T93" fmla="*/ 512 h 789"/>
                <a:gd name="T94" fmla="*/ 21 w 788"/>
                <a:gd name="T95" fmla="*/ 481 h 789"/>
                <a:gd name="T96" fmla="*/ 63 w 788"/>
                <a:gd name="T97" fmla="*/ 371 h 789"/>
                <a:gd name="T98" fmla="*/ 13 w 788"/>
                <a:gd name="T99" fmla="*/ 299 h 789"/>
                <a:gd name="T100" fmla="*/ 0 w 788"/>
                <a:gd name="T101" fmla="*/ 271 h 789"/>
                <a:gd name="T102" fmla="*/ 30 w 788"/>
                <a:gd name="T103" fmla="*/ 201 h 789"/>
                <a:gd name="T104" fmla="*/ 59 w 788"/>
                <a:gd name="T105" fmla="*/ 189 h 789"/>
                <a:gd name="T106" fmla="*/ 139 w 788"/>
                <a:gd name="T107" fmla="*/ 184 h 789"/>
                <a:gd name="T108" fmla="*/ 214 w 788"/>
                <a:gd name="T109" fmla="*/ 117 h 789"/>
                <a:gd name="T110" fmla="*/ 193 w 788"/>
                <a:gd name="T111" fmla="*/ 47 h 789"/>
                <a:gd name="T112" fmla="*/ 213 w 788"/>
                <a:gd name="T113" fmla="*/ 24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88" h="789">
                  <a:moveTo>
                    <a:pt x="409" y="215"/>
                  </a:moveTo>
                  <a:lnTo>
                    <a:pt x="381" y="215"/>
                  </a:lnTo>
                  <a:lnTo>
                    <a:pt x="353" y="220"/>
                  </a:lnTo>
                  <a:lnTo>
                    <a:pt x="328" y="228"/>
                  </a:lnTo>
                  <a:lnTo>
                    <a:pt x="302" y="240"/>
                  </a:lnTo>
                  <a:lnTo>
                    <a:pt x="280" y="257"/>
                  </a:lnTo>
                  <a:lnTo>
                    <a:pt x="261" y="276"/>
                  </a:lnTo>
                  <a:lnTo>
                    <a:pt x="243" y="299"/>
                  </a:lnTo>
                  <a:lnTo>
                    <a:pt x="230" y="325"/>
                  </a:lnTo>
                  <a:lnTo>
                    <a:pt x="221" y="352"/>
                  </a:lnTo>
                  <a:lnTo>
                    <a:pt x="217" y="381"/>
                  </a:lnTo>
                  <a:lnTo>
                    <a:pt x="217" y="408"/>
                  </a:lnTo>
                  <a:lnTo>
                    <a:pt x="221" y="436"/>
                  </a:lnTo>
                  <a:lnTo>
                    <a:pt x="230" y="462"/>
                  </a:lnTo>
                  <a:lnTo>
                    <a:pt x="242" y="487"/>
                  </a:lnTo>
                  <a:lnTo>
                    <a:pt x="259" y="509"/>
                  </a:lnTo>
                  <a:lnTo>
                    <a:pt x="278" y="530"/>
                  </a:lnTo>
                  <a:lnTo>
                    <a:pt x="300" y="546"/>
                  </a:lnTo>
                  <a:lnTo>
                    <a:pt x="327" y="560"/>
                  </a:lnTo>
                  <a:lnTo>
                    <a:pt x="354" y="568"/>
                  </a:lnTo>
                  <a:lnTo>
                    <a:pt x="383" y="573"/>
                  </a:lnTo>
                  <a:lnTo>
                    <a:pt x="410" y="573"/>
                  </a:lnTo>
                  <a:lnTo>
                    <a:pt x="438" y="568"/>
                  </a:lnTo>
                  <a:lnTo>
                    <a:pt x="464" y="560"/>
                  </a:lnTo>
                  <a:lnTo>
                    <a:pt x="489" y="548"/>
                  </a:lnTo>
                  <a:lnTo>
                    <a:pt x="511" y="532"/>
                  </a:lnTo>
                  <a:lnTo>
                    <a:pt x="530" y="512"/>
                  </a:lnTo>
                  <a:lnTo>
                    <a:pt x="548" y="489"/>
                  </a:lnTo>
                  <a:lnTo>
                    <a:pt x="561" y="463"/>
                  </a:lnTo>
                  <a:lnTo>
                    <a:pt x="570" y="436"/>
                  </a:lnTo>
                  <a:lnTo>
                    <a:pt x="574" y="407"/>
                  </a:lnTo>
                  <a:lnTo>
                    <a:pt x="574" y="379"/>
                  </a:lnTo>
                  <a:lnTo>
                    <a:pt x="570" y="352"/>
                  </a:lnTo>
                  <a:lnTo>
                    <a:pt x="562" y="326"/>
                  </a:lnTo>
                  <a:lnTo>
                    <a:pt x="550" y="301"/>
                  </a:lnTo>
                  <a:lnTo>
                    <a:pt x="533" y="279"/>
                  </a:lnTo>
                  <a:lnTo>
                    <a:pt x="513" y="259"/>
                  </a:lnTo>
                  <a:lnTo>
                    <a:pt x="491" y="242"/>
                  </a:lnTo>
                  <a:lnTo>
                    <a:pt x="464" y="228"/>
                  </a:lnTo>
                  <a:lnTo>
                    <a:pt x="437" y="219"/>
                  </a:lnTo>
                  <a:lnTo>
                    <a:pt x="409" y="215"/>
                  </a:lnTo>
                  <a:close/>
                  <a:moveTo>
                    <a:pt x="274" y="0"/>
                  </a:moveTo>
                  <a:lnTo>
                    <a:pt x="284" y="1"/>
                  </a:lnTo>
                  <a:lnTo>
                    <a:pt x="294" y="5"/>
                  </a:lnTo>
                  <a:lnTo>
                    <a:pt x="302" y="12"/>
                  </a:lnTo>
                  <a:lnTo>
                    <a:pt x="309" y="23"/>
                  </a:lnTo>
                  <a:lnTo>
                    <a:pt x="329" y="71"/>
                  </a:lnTo>
                  <a:lnTo>
                    <a:pt x="373" y="65"/>
                  </a:lnTo>
                  <a:lnTo>
                    <a:pt x="417" y="65"/>
                  </a:lnTo>
                  <a:lnTo>
                    <a:pt x="462" y="72"/>
                  </a:lnTo>
                  <a:lnTo>
                    <a:pt x="483" y="23"/>
                  </a:lnTo>
                  <a:lnTo>
                    <a:pt x="489" y="13"/>
                  </a:lnTo>
                  <a:lnTo>
                    <a:pt x="498" y="6"/>
                  </a:lnTo>
                  <a:lnTo>
                    <a:pt x="507" y="2"/>
                  </a:lnTo>
                  <a:lnTo>
                    <a:pt x="518" y="1"/>
                  </a:lnTo>
                  <a:lnTo>
                    <a:pt x="529" y="4"/>
                  </a:lnTo>
                  <a:lnTo>
                    <a:pt x="579" y="25"/>
                  </a:lnTo>
                  <a:lnTo>
                    <a:pt x="588" y="31"/>
                  </a:lnTo>
                  <a:lnTo>
                    <a:pt x="595" y="39"/>
                  </a:lnTo>
                  <a:lnTo>
                    <a:pt x="599" y="49"/>
                  </a:lnTo>
                  <a:lnTo>
                    <a:pt x="599" y="60"/>
                  </a:lnTo>
                  <a:lnTo>
                    <a:pt x="597" y="70"/>
                  </a:lnTo>
                  <a:lnTo>
                    <a:pt x="577" y="120"/>
                  </a:lnTo>
                  <a:lnTo>
                    <a:pt x="604" y="141"/>
                  </a:lnTo>
                  <a:lnTo>
                    <a:pt x="629" y="163"/>
                  </a:lnTo>
                  <a:lnTo>
                    <a:pt x="651" y="188"/>
                  </a:lnTo>
                  <a:lnTo>
                    <a:pt x="671" y="215"/>
                  </a:lnTo>
                  <a:lnTo>
                    <a:pt x="720" y="195"/>
                  </a:lnTo>
                  <a:lnTo>
                    <a:pt x="731" y="193"/>
                  </a:lnTo>
                  <a:lnTo>
                    <a:pt x="742" y="194"/>
                  </a:lnTo>
                  <a:lnTo>
                    <a:pt x="751" y="198"/>
                  </a:lnTo>
                  <a:lnTo>
                    <a:pt x="759" y="204"/>
                  </a:lnTo>
                  <a:lnTo>
                    <a:pt x="765" y="214"/>
                  </a:lnTo>
                  <a:lnTo>
                    <a:pt x="785" y="264"/>
                  </a:lnTo>
                  <a:lnTo>
                    <a:pt x="788" y="274"/>
                  </a:lnTo>
                  <a:lnTo>
                    <a:pt x="787" y="285"/>
                  </a:lnTo>
                  <a:lnTo>
                    <a:pt x="782" y="294"/>
                  </a:lnTo>
                  <a:lnTo>
                    <a:pt x="776" y="303"/>
                  </a:lnTo>
                  <a:lnTo>
                    <a:pt x="766" y="309"/>
                  </a:lnTo>
                  <a:lnTo>
                    <a:pt x="718" y="328"/>
                  </a:lnTo>
                  <a:lnTo>
                    <a:pt x="724" y="373"/>
                  </a:lnTo>
                  <a:lnTo>
                    <a:pt x="724" y="418"/>
                  </a:lnTo>
                  <a:lnTo>
                    <a:pt x="718" y="463"/>
                  </a:lnTo>
                  <a:lnTo>
                    <a:pt x="766" y="483"/>
                  </a:lnTo>
                  <a:lnTo>
                    <a:pt x="776" y="489"/>
                  </a:lnTo>
                  <a:lnTo>
                    <a:pt x="782" y="497"/>
                  </a:lnTo>
                  <a:lnTo>
                    <a:pt x="786" y="507"/>
                  </a:lnTo>
                  <a:lnTo>
                    <a:pt x="787" y="518"/>
                  </a:lnTo>
                  <a:lnTo>
                    <a:pt x="785" y="529"/>
                  </a:lnTo>
                  <a:lnTo>
                    <a:pt x="764" y="578"/>
                  </a:lnTo>
                  <a:lnTo>
                    <a:pt x="759" y="589"/>
                  </a:lnTo>
                  <a:lnTo>
                    <a:pt x="750" y="595"/>
                  </a:lnTo>
                  <a:lnTo>
                    <a:pt x="741" y="599"/>
                  </a:lnTo>
                  <a:lnTo>
                    <a:pt x="730" y="600"/>
                  </a:lnTo>
                  <a:lnTo>
                    <a:pt x="718" y="597"/>
                  </a:lnTo>
                  <a:lnTo>
                    <a:pt x="671" y="577"/>
                  </a:lnTo>
                  <a:lnTo>
                    <a:pt x="650" y="605"/>
                  </a:lnTo>
                  <a:lnTo>
                    <a:pt x="628" y="630"/>
                  </a:lnTo>
                  <a:lnTo>
                    <a:pt x="602" y="654"/>
                  </a:lnTo>
                  <a:lnTo>
                    <a:pt x="575" y="673"/>
                  </a:lnTo>
                  <a:lnTo>
                    <a:pt x="595" y="721"/>
                  </a:lnTo>
                  <a:lnTo>
                    <a:pt x="597" y="732"/>
                  </a:lnTo>
                  <a:lnTo>
                    <a:pt x="596" y="742"/>
                  </a:lnTo>
                  <a:lnTo>
                    <a:pt x="592" y="753"/>
                  </a:lnTo>
                  <a:lnTo>
                    <a:pt x="585" y="761"/>
                  </a:lnTo>
                  <a:lnTo>
                    <a:pt x="576" y="766"/>
                  </a:lnTo>
                  <a:lnTo>
                    <a:pt x="526" y="787"/>
                  </a:lnTo>
                  <a:lnTo>
                    <a:pt x="515" y="789"/>
                  </a:lnTo>
                  <a:lnTo>
                    <a:pt x="505" y="788"/>
                  </a:lnTo>
                  <a:lnTo>
                    <a:pt x="495" y="784"/>
                  </a:lnTo>
                  <a:lnTo>
                    <a:pt x="486" y="777"/>
                  </a:lnTo>
                  <a:lnTo>
                    <a:pt x="481" y="768"/>
                  </a:lnTo>
                  <a:lnTo>
                    <a:pt x="462" y="720"/>
                  </a:lnTo>
                  <a:lnTo>
                    <a:pt x="417" y="727"/>
                  </a:lnTo>
                  <a:lnTo>
                    <a:pt x="373" y="727"/>
                  </a:lnTo>
                  <a:lnTo>
                    <a:pt x="327" y="720"/>
                  </a:lnTo>
                  <a:lnTo>
                    <a:pt x="307" y="768"/>
                  </a:lnTo>
                  <a:lnTo>
                    <a:pt x="300" y="777"/>
                  </a:lnTo>
                  <a:lnTo>
                    <a:pt x="292" y="784"/>
                  </a:lnTo>
                  <a:lnTo>
                    <a:pt x="283" y="788"/>
                  </a:lnTo>
                  <a:lnTo>
                    <a:pt x="272" y="789"/>
                  </a:lnTo>
                  <a:lnTo>
                    <a:pt x="261" y="786"/>
                  </a:lnTo>
                  <a:lnTo>
                    <a:pt x="211" y="766"/>
                  </a:lnTo>
                  <a:lnTo>
                    <a:pt x="202" y="760"/>
                  </a:lnTo>
                  <a:lnTo>
                    <a:pt x="195" y="752"/>
                  </a:lnTo>
                  <a:lnTo>
                    <a:pt x="191" y="741"/>
                  </a:lnTo>
                  <a:lnTo>
                    <a:pt x="190" y="730"/>
                  </a:lnTo>
                  <a:lnTo>
                    <a:pt x="193" y="720"/>
                  </a:lnTo>
                  <a:lnTo>
                    <a:pt x="213" y="672"/>
                  </a:lnTo>
                  <a:lnTo>
                    <a:pt x="184" y="652"/>
                  </a:lnTo>
                  <a:lnTo>
                    <a:pt x="159" y="628"/>
                  </a:lnTo>
                  <a:lnTo>
                    <a:pt x="137" y="603"/>
                  </a:lnTo>
                  <a:lnTo>
                    <a:pt x="117" y="576"/>
                  </a:lnTo>
                  <a:lnTo>
                    <a:pt x="70" y="595"/>
                  </a:lnTo>
                  <a:lnTo>
                    <a:pt x="59" y="598"/>
                  </a:lnTo>
                  <a:lnTo>
                    <a:pt x="48" y="597"/>
                  </a:lnTo>
                  <a:lnTo>
                    <a:pt x="39" y="593"/>
                  </a:lnTo>
                  <a:lnTo>
                    <a:pt x="31" y="586"/>
                  </a:lnTo>
                  <a:lnTo>
                    <a:pt x="25" y="576"/>
                  </a:lnTo>
                  <a:lnTo>
                    <a:pt x="5" y="527"/>
                  </a:lnTo>
                  <a:lnTo>
                    <a:pt x="1" y="512"/>
                  </a:lnTo>
                  <a:lnTo>
                    <a:pt x="5" y="499"/>
                  </a:lnTo>
                  <a:lnTo>
                    <a:pt x="11" y="489"/>
                  </a:lnTo>
                  <a:lnTo>
                    <a:pt x="21" y="481"/>
                  </a:lnTo>
                  <a:lnTo>
                    <a:pt x="70" y="461"/>
                  </a:lnTo>
                  <a:lnTo>
                    <a:pt x="63" y="417"/>
                  </a:lnTo>
                  <a:lnTo>
                    <a:pt x="63" y="371"/>
                  </a:lnTo>
                  <a:lnTo>
                    <a:pt x="70" y="326"/>
                  </a:lnTo>
                  <a:lnTo>
                    <a:pt x="22" y="306"/>
                  </a:lnTo>
                  <a:lnTo>
                    <a:pt x="13" y="299"/>
                  </a:lnTo>
                  <a:lnTo>
                    <a:pt x="6" y="291"/>
                  </a:lnTo>
                  <a:lnTo>
                    <a:pt x="1" y="282"/>
                  </a:lnTo>
                  <a:lnTo>
                    <a:pt x="0" y="271"/>
                  </a:lnTo>
                  <a:lnTo>
                    <a:pt x="3" y="260"/>
                  </a:lnTo>
                  <a:lnTo>
                    <a:pt x="24" y="210"/>
                  </a:lnTo>
                  <a:lnTo>
                    <a:pt x="30" y="201"/>
                  </a:lnTo>
                  <a:lnTo>
                    <a:pt x="38" y="194"/>
                  </a:lnTo>
                  <a:lnTo>
                    <a:pt x="48" y="189"/>
                  </a:lnTo>
                  <a:lnTo>
                    <a:pt x="59" y="189"/>
                  </a:lnTo>
                  <a:lnTo>
                    <a:pt x="70" y="192"/>
                  </a:lnTo>
                  <a:lnTo>
                    <a:pt x="118" y="212"/>
                  </a:lnTo>
                  <a:lnTo>
                    <a:pt x="139" y="184"/>
                  </a:lnTo>
                  <a:lnTo>
                    <a:pt x="161" y="159"/>
                  </a:lnTo>
                  <a:lnTo>
                    <a:pt x="187" y="137"/>
                  </a:lnTo>
                  <a:lnTo>
                    <a:pt x="214" y="117"/>
                  </a:lnTo>
                  <a:lnTo>
                    <a:pt x="194" y="68"/>
                  </a:lnTo>
                  <a:lnTo>
                    <a:pt x="192" y="58"/>
                  </a:lnTo>
                  <a:lnTo>
                    <a:pt x="193" y="47"/>
                  </a:lnTo>
                  <a:lnTo>
                    <a:pt x="197" y="38"/>
                  </a:lnTo>
                  <a:lnTo>
                    <a:pt x="204" y="30"/>
                  </a:lnTo>
                  <a:lnTo>
                    <a:pt x="213" y="24"/>
                  </a:lnTo>
                  <a:lnTo>
                    <a:pt x="263" y="3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53" name="Freeform 52"/>
            <p:cNvSpPr>
              <a:spLocks noEditPoints="1"/>
            </p:cNvSpPr>
            <p:nvPr/>
          </p:nvSpPr>
          <p:spPr bwMode="auto">
            <a:xfrm>
              <a:off x="1280" y="1365"/>
              <a:ext cx="46" cy="46"/>
            </a:xfrm>
            <a:custGeom>
              <a:avLst/>
              <a:gdLst>
                <a:gd name="T0" fmla="*/ 299 w 695"/>
                <a:gd name="T1" fmla="*/ 197 h 695"/>
                <a:gd name="T2" fmla="*/ 231 w 695"/>
                <a:gd name="T3" fmla="*/ 240 h 695"/>
                <a:gd name="T4" fmla="*/ 193 w 695"/>
                <a:gd name="T5" fmla="*/ 314 h 695"/>
                <a:gd name="T6" fmla="*/ 197 w 695"/>
                <a:gd name="T7" fmla="*/ 396 h 695"/>
                <a:gd name="T8" fmla="*/ 239 w 695"/>
                <a:gd name="T9" fmla="*/ 464 h 695"/>
                <a:gd name="T10" fmla="*/ 314 w 695"/>
                <a:gd name="T11" fmla="*/ 503 h 695"/>
                <a:gd name="T12" fmla="*/ 395 w 695"/>
                <a:gd name="T13" fmla="*/ 499 h 695"/>
                <a:gd name="T14" fmla="*/ 463 w 695"/>
                <a:gd name="T15" fmla="*/ 457 h 695"/>
                <a:gd name="T16" fmla="*/ 503 w 695"/>
                <a:gd name="T17" fmla="*/ 381 h 695"/>
                <a:gd name="T18" fmla="*/ 499 w 695"/>
                <a:gd name="T19" fmla="*/ 301 h 695"/>
                <a:gd name="T20" fmla="*/ 456 w 695"/>
                <a:gd name="T21" fmla="*/ 232 h 695"/>
                <a:gd name="T22" fmla="*/ 381 w 695"/>
                <a:gd name="T23" fmla="*/ 193 h 695"/>
                <a:gd name="T24" fmla="*/ 256 w 695"/>
                <a:gd name="T25" fmla="*/ 3 h 695"/>
                <a:gd name="T26" fmla="*/ 289 w 695"/>
                <a:gd name="T27" fmla="*/ 63 h 695"/>
                <a:gd name="T28" fmla="*/ 407 w 695"/>
                <a:gd name="T29" fmla="*/ 63 h 695"/>
                <a:gd name="T30" fmla="*/ 442 w 695"/>
                <a:gd name="T31" fmla="*/ 4 h 695"/>
                <a:gd name="T32" fmla="*/ 510 w 695"/>
                <a:gd name="T33" fmla="*/ 22 h 695"/>
                <a:gd name="T34" fmla="*/ 528 w 695"/>
                <a:gd name="T35" fmla="*/ 50 h 695"/>
                <a:gd name="T36" fmla="*/ 539 w 695"/>
                <a:gd name="T37" fmla="*/ 130 h 695"/>
                <a:gd name="T38" fmla="*/ 634 w 695"/>
                <a:gd name="T39" fmla="*/ 171 h 695"/>
                <a:gd name="T40" fmla="*/ 669 w 695"/>
                <a:gd name="T41" fmla="*/ 178 h 695"/>
                <a:gd name="T42" fmla="*/ 695 w 695"/>
                <a:gd name="T43" fmla="*/ 243 h 695"/>
                <a:gd name="T44" fmla="*/ 676 w 695"/>
                <a:gd name="T45" fmla="*/ 271 h 695"/>
                <a:gd name="T46" fmla="*/ 639 w 695"/>
                <a:gd name="T47" fmla="*/ 368 h 695"/>
                <a:gd name="T48" fmla="*/ 686 w 695"/>
                <a:gd name="T49" fmla="*/ 433 h 695"/>
                <a:gd name="T50" fmla="*/ 692 w 695"/>
                <a:gd name="T51" fmla="*/ 467 h 695"/>
                <a:gd name="T52" fmla="*/ 656 w 695"/>
                <a:gd name="T53" fmla="*/ 527 h 695"/>
                <a:gd name="T54" fmla="*/ 591 w 695"/>
                <a:gd name="T55" fmla="*/ 509 h 695"/>
                <a:gd name="T56" fmla="*/ 530 w 695"/>
                <a:gd name="T57" fmla="*/ 576 h 695"/>
                <a:gd name="T58" fmla="*/ 526 w 695"/>
                <a:gd name="T59" fmla="*/ 647 h 695"/>
                <a:gd name="T60" fmla="*/ 508 w 695"/>
                <a:gd name="T61" fmla="*/ 675 h 695"/>
                <a:gd name="T62" fmla="*/ 440 w 695"/>
                <a:gd name="T63" fmla="*/ 693 h 695"/>
                <a:gd name="T64" fmla="*/ 406 w 695"/>
                <a:gd name="T65" fmla="*/ 635 h 695"/>
                <a:gd name="T66" fmla="*/ 287 w 695"/>
                <a:gd name="T67" fmla="*/ 635 h 695"/>
                <a:gd name="T68" fmla="*/ 253 w 695"/>
                <a:gd name="T69" fmla="*/ 693 h 695"/>
                <a:gd name="T70" fmla="*/ 186 w 695"/>
                <a:gd name="T71" fmla="*/ 675 h 695"/>
                <a:gd name="T72" fmla="*/ 167 w 695"/>
                <a:gd name="T73" fmla="*/ 646 h 695"/>
                <a:gd name="T74" fmla="*/ 162 w 695"/>
                <a:gd name="T75" fmla="*/ 574 h 695"/>
                <a:gd name="T76" fmla="*/ 102 w 695"/>
                <a:gd name="T77" fmla="*/ 508 h 695"/>
                <a:gd name="T78" fmla="*/ 37 w 695"/>
                <a:gd name="T79" fmla="*/ 525 h 695"/>
                <a:gd name="T80" fmla="*/ 3 w 695"/>
                <a:gd name="T81" fmla="*/ 465 h 695"/>
                <a:gd name="T82" fmla="*/ 10 w 695"/>
                <a:gd name="T83" fmla="*/ 431 h 695"/>
                <a:gd name="T84" fmla="*/ 57 w 695"/>
                <a:gd name="T85" fmla="*/ 368 h 695"/>
                <a:gd name="T86" fmla="*/ 21 w 695"/>
                <a:gd name="T87" fmla="*/ 270 h 695"/>
                <a:gd name="T88" fmla="*/ 2 w 695"/>
                <a:gd name="T89" fmla="*/ 242 h 695"/>
                <a:gd name="T90" fmla="*/ 29 w 695"/>
                <a:gd name="T91" fmla="*/ 176 h 695"/>
                <a:gd name="T92" fmla="*/ 63 w 695"/>
                <a:gd name="T93" fmla="*/ 170 h 695"/>
                <a:gd name="T94" fmla="*/ 143 w 695"/>
                <a:gd name="T95" fmla="*/ 141 h 695"/>
                <a:gd name="T96" fmla="*/ 171 w 695"/>
                <a:gd name="T97" fmla="*/ 61 h 695"/>
                <a:gd name="T98" fmla="*/ 177 w 695"/>
                <a:gd name="T99" fmla="*/ 27 h 695"/>
                <a:gd name="T100" fmla="*/ 244 w 695"/>
                <a:gd name="T101" fmla="*/ 0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5" h="695">
                  <a:moveTo>
                    <a:pt x="353" y="190"/>
                  </a:moveTo>
                  <a:lnTo>
                    <a:pt x="326" y="191"/>
                  </a:lnTo>
                  <a:lnTo>
                    <a:pt x="299" y="197"/>
                  </a:lnTo>
                  <a:lnTo>
                    <a:pt x="275" y="207"/>
                  </a:lnTo>
                  <a:lnTo>
                    <a:pt x="252" y="221"/>
                  </a:lnTo>
                  <a:lnTo>
                    <a:pt x="231" y="240"/>
                  </a:lnTo>
                  <a:lnTo>
                    <a:pt x="215" y="262"/>
                  </a:lnTo>
                  <a:lnTo>
                    <a:pt x="202" y="288"/>
                  </a:lnTo>
                  <a:lnTo>
                    <a:pt x="193" y="314"/>
                  </a:lnTo>
                  <a:lnTo>
                    <a:pt x="190" y="342"/>
                  </a:lnTo>
                  <a:lnTo>
                    <a:pt x="191" y="369"/>
                  </a:lnTo>
                  <a:lnTo>
                    <a:pt x="197" y="396"/>
                  </a:lnTo>
                  <a:lnTo>
                    <a:pt x="207" y="421"/>
                  </a:lnTo>
                  <a:lnTo>
                    <a:pt x="221" y="443"/>
                  </a:lnTo>
                  <a:lnTo>
                    <a:pt x="239" y="464"/>
                  </a:lnTo>
                  <a:lnTo>
                    <a:pt x="262" y="481"/>
                  </a:lnTo>
                  <a:lnTo>
                    <a:pt x="287" y="494"/>
                  </a:lnTo>
                  <a:lnTo>
                    <a:pt x="314" y="503"/>
                  </a:lnTo>
                  <a:lnTo>
                    <a:pt x="341" y="507"/>
                  </a:lnTo>
                  <a:lnTo>
                    <a:pt x="369" y="506"/>
                  </a:lnTo>
                  <a:lnTo>
                    <a:pt x="395" y="499"/>
                  </a:lnTo>
                  <a:lnTo>
                    <a:pt x="420" y="489"/>
                  </a:lnTo>
                  <a:lnTo>
                    <a:pt x="443" y="474"/>
                  </a:lnTo>
                  <a:lnTo>
                    <a:pt x="463" y="457"/>
                  </a:lnTo>
                  <a:lnTo>
                    <a:pt x="480" y="434"/>
                  </a:lnTo>
                  <a:lnTo>
                    <a:pt x="494" y="409"/>
                  </a:lnTo>
                  <a:lnTo>
                    <a:pt x="503" y="381"/>
                  </a:lnTo>
                  <a:lnTo>
                    <a:pt x="506" y="354"/>
                  </a:lnTo>
                  <a:lnTo>
                    <a:pt x="505" y="326"/>
                  </a:lnTo>
                  <a:lnTo>
                    <a:pt x="499" y="301"/>
                  </a:lnTo>
                  <a:lnTo>
                    <a:pt x="489" y="275"/>
                  </a:lnTo>
                  <a:lnTo>
                    <a:pt x="473" y="252"/>
                  </a:lnTo>
                  <a:lnTo>
                    <a:pt x="456" y="232"/>
                  </a:lnTo>
                  <a:lnTo>
                    <a:pt x="434" y="215"/>
                  </a:lnTo>
                  <a:lnTo>
                    <a:pt x="408" y="202"/>
                  </a:lnTo>
                  <a:lnTo>
                    <a:pt x="381" y="193"/>
                  </a:lnTo>
                  <a:lnTo>
                    <a:pt x="353" y="190"/>
                  </a:lnTo>
                  <a:close/>
                  <a:moveTo>
                    <a:pt x="244" y="0"/>
                  </a:moveTo>
                  <a:lnTo>
                    <a:pt x="256" y="3"/>
                  </a:lnTo>
                  <a:lnTo>
                    <a:pt x="265" y="9"/>
                  </a:lnTo>
                  <a:lnTo>
                    <a:pt x="272" y="19"/>
                  </a:lnTo>
                  <a:lnTo>
                    <a:pt x="289" y="63"/>
                  </a:lnTo>
                  <a:lnTo>
                    <a:pt x="328" y="58"/>
                  </a:lnTo>
                  <a:lnTo>
                    <a:pt x="368" y="58"/>
                  </a:lnTo>
                  <a:lnTo>
                    <a:pt x="407" y="63"/>
                  </a:lnTo>
                  <a:lnTo>
                    <a:pt x="426" y="20"/>
                  </a:lnTo>
                  <a:lnTo>
                    <a:pt x="433" y="10"/>
                  </a:lnTo>
                  <a:lnTo>
                    <a:pt x="442" y="4"/>
                  </a:lnTo>
                  <a:lnTo>
                    <a:pt x="454" y="0"/>
                  </a:lnTo>
                  <a:lnTo>
                    <a:pt x="466" y="4"/>
                  </a:lnTo>
                  <a:lnTo>
                    <a:pt x="510" y="22"/>
                  </a:lnTo>
                  <a:lnTo>
                    <a:pt x="520" y="29"/>
                  </a:lnTo>
                  <a:lnTo>
                    <a:pt x="526" y="38"/>
                  </a:lnTo>
                  <a:lnTo>
                    <a:pt x="528" y="50"/>
                  </a:lnTo>
                  <a:lnTo>
                    <a:pt x="526" y="63"/>
                  </a:lnTo>
                  <a:lnTo>
                    <a:pt x="508" y="105"/>
                  </a:lnTo>
                  <a:lnTo>
                    <a:pt x="539" y="130"/>
                  </a:lnTo>
                  <a:lnTo>
                    <a:pt x="568" y="157"/>
                  </a:lnTo>
                  <a:lnTo>
                    <a:pt x="591" y="189"/>
                  </a:lnTo>
                  <a:lnTo>
                    <a:pt x="634" y="171"/>
                  </a:lnTo>
                  <a:lnTo>
                    <a:pt x="646" y="168"/>
                  </a:lnTo>
                  <a:lnTo>
                    <a:pt x="658" y="171"/>
                  </a:lnTo>
                  <a:lnTo>
                    <a:pt x="669" y="178"/>
                  </a:lnTo>
                  <a:lnTo>
                    <a:pt x="675" y="188"/>
                  </a:lnTo>
                  <a:lnTo>
                    <a:pt x="693" y="232"/>
                  </a:lnTo>
                  <a:lnTo>
                    <a:pt x="695" y="243"/>
                  </a:lnTo>
                  <a:lnTo>
                    <a:pt x="693" y="255"/>
                  </a:lnTo>
                  <a:lnTo>
                    <a:pt x="686" y="265"/>
                  </a:lnTo>
                  <a:lnTo>
                    <a:pt x="676" y="271"/>
                  </a:lnTo>
                  <a:lnTo>
                    <a:pt x="633" y="290"/>
                  </a:lnTo>
                  <a:lnTo>
                    <a:pt x="639" y="328"/>
                  </a:lnTo>
                  <a:lnTo>
                    <a:pt x="639" y="368"/>
                  </a:lnTo>
                  <a:lnTo>
                    <a:pt x="633" y="408"/>
                  </a:lnTo>
                  <a:lnTo>
                    <a:pt x="676" y="426"/>
                  </a:lnTo>
                  <a:lnTo>
                    <a:pt x="686" y="433"/>
                  </a:lnTo>
                  <a:lnTo>
                    <a:pt x="692" y="442"/>
                  </a:lnTo>
                  <a:lnTo>
                    <a:pt x="694" y="455"/>
                  </a:lnTo>
                  <a:lnTo>
                    <a:pt x="692" y="467"/>
                  </a:lnTo>
                  <a:lnTo>
                    <a:pt x="674" y="511"/>
                  </a:lnTo>
                  <a:lnTo>
                    <a:pt x="667" y="521"/>
                  </a:lnTo>
                  <a:lnTo>
                    <a:pt x="656" y="527"/>
                  </a:lnTo>
                  <a:lnTo>
                    <a:pt x="645" y="529"/>
                  </a:lnTo>
                  <a:lnTo>
                    <a:pt x="633" y="527"/>
                  </a:lnTo>
                  <a:lnTo>
                    <a:pt x="591" y="509"/>
                  </a:lnTo>
                  <a:lnTo>
                    <a:pt x="573" y="533"/>
                  </a:lnTo>
                  <a:lnTo>
                    <a:pt x="553" y="555"/>
                  </a:lnTo>
                  <a:lnTo>
                    <a:pt x="530" y="576"/>
                  </a:lnTo>
                  <a:lnTo>
                    <a:pt x="507" y="593"/>
                  </a:lnTo>
                  <a:lnTo>
                    <a:pt x="524" y="635"/>
                  </a:lnTo>
                  <a:lnTo>
                    <a:pt x="526" y="647"/>
                  </a:lnTo>
                  <a:lnTo>
                    <a:pt x="524" y="658"/>
                  </a:lnTo>
                  <a:lnTo>
                    <a:pt x="518" y="668"/>
                  </a:lnTo>
                  <a:lnTo>
                    <a:pt x="508" y="675"/>
                  </a:lnTo>
                  <a:lnTo>
                    <a:pt x="464" y="693"/>
                  </a:lnTo>
                  <a:lnTo>
                    <a:pt x="452" y="695"/>
                  </a:lnTo>
                  <a:lnTo>
                    <a:pt x="440" y="693"/>
                  </a:lnTo>
                  <a:lnTo>
                    <a:pt x="430" y="687"/>
                  </a:lnTo>
                  <a:lnTo>
                    <a:pt x="423" y="677"/>
                  </a:lnTo>
                  <a:lnTo>
                    <a:pt x="406" y="635"/>
                  </a:lnTo>
                  <a:lnTo>
                    <a:pt x="367" y="640"/>
                  </a:lnTo>
                  <a:lnTo>
                    <a:pt x="327" y="640"/>
                  </a:lnTo>
                  <a:lnTo>
                    <a:pt x="287" y="635"/>
                  </a:lnTo>
                  <a:lnTo>
                    <a:pt x="270" y="677"/>
                  </a:lnTo>
                  <a:lnTo>
                    <a:pt x="263" y="687"/>
                  </a:lnTo>
                  <a:lnTo>
                    <a:pt x="253" y="693"/>
                  </a:lnTo>
                  <a:lnTo>
                    <a:pt x="241" y="695"/>
                  </a:lnTo>
                  <a:lnTo>
                    <a:pt x="229" y="693"/>
                  </a:lnTo>
                  <a:lnTo>
                    <a:pt x="186" y="675"/>
                  </a:lnTo>
                  <a:lnTo>
                    <a:pt x="175" y="667"/>
                  </a:lnTo>
                  <a:lnTo>
                    <a:pt x="169" y="657"/>
                  </a:lnTo>
                  <a:lnTo>
                    <a:pt x="167" y="646"/>
                  </a:lnTo>
                  <a:lnTo>
                    <a:pt x="169" y="634"/>
                  </a:lnTo>
                  <a:lnTo>
                    <a:pt x="187" y="592"/>
                  </a:lnTo>
                  <a:lnTo>
                    <a:pt x="162" y="574"/>
                  </a:lnTo>
                  <a:lnTo>
                    <a:pt x="140" y="554"/>
                  </a:lnTo>
                  <a:lnTo>
                    <a:pt x="119" y="532"/>
                  </a:lnTo>
                  <a:lnTo>
                    <a:pt x="102" y="508"/>
                  </a:lnTo>
                  <a:lnTo>
                    <a:pt x="60" y="525"/>
                  </a:lnTo>
                  <a:lnTo>
                    <a:pt x="48" y="527"/>
                  </a:lnTo>
                  <a:lnTo>
                    <a:pt x="37" y="525"/>
                  </a:lnTo>
                  <a:lnTo>
                    <a:pt x="27" y="519"/>
                  </a:lnTo>
                  <a:lnTo>
                    <a:pt x="21" y="509"/>
                  </a:lnTo>
                  <a:lnTo>
                    <a:pt x="3" y="465"/>
                  </a:lnTo>
                  <a:lnTo>
                    <a:pt x="0" y="453"/>
                  </a:lnTo>
                  <a:lnTo>
                    <a:pt x="3" y="440"/>
                  </a:lnTo>
                  <a:lnTo>
                    <a:pt x="10" y="431"/>
                  </a:lnTo>
                  <a:lnTo>
                    <a:pt x="21" y="424"/>
                  </a:lnTo>
                  <a:lnTo>
                    <a:pt x="63" y="407"/>
                  </a:lnTo>
                  <a:lnTo>
                    <a:pt x="57" y="368"/>
                  </a:lnTo>
                  <a:lnTo>
                    <a:pt x="57" y="328"/>
                  </a:lnTo>
                  <a:lnTo>
                    <a:pt x="63" y="288"/>
                  </a:lnTo>
                  <a:lnTo>
                    <a:pt x="21" y="270"/>
                  </a:lnTo>
                  <a:lnTo>
                    <a:pt x="11" y="263"/>
                  </a:lnTo>
                  <a:lnTo>
                    <a:pt x="4" y="253"/>
                  </a:lnTo>
                  <a:lnTo>
                    <a:pt x="2" y="242"/>
                  </a:lnTo>
                  <a:lnTo>
                    <a:pt x="4" y="230"/>
                  </a:lnTo>
                  <a:lnTo>
                    <a:pt x="23" y="186"/>
                  </a:lnTo>
                  <a:lnTo>
                    <a:pt x="29" y="176"/>
                  </a:lnTo>
                  <a:lnTo>
                    <a:pt x="39" y="170"/>
                  </a:lnTo>
                  <a:lnTo>
                    <a:pt x="50" y="167"/>
                  </a:lnTo>
                  <a:lnTo>
                    <a:pt x="63" y="170"/>
                  </a:lnTo>
                  <a:lnTo>
                    <a:pt x="105" y="188"/>
                  </a:lnTo>
                  <a:lnTo>
                    <a:pt x="124" y="162"/>
                  </a:lnTo>
                  <a:lnTo>
                    <a:pt x="143" y="141"/>
                  </a:lnTo>
                  <a:lnTo>
                    <a:pt x="165" y="121"/>
                  </a:lnTo>
                  <a:lnTo>
                    <a:pt x="189" y="104"/>
                  </a:lnTo>
                  <a:lnTo>
                    <a:pt x="171" y="61"/>
                  </a:lnTo>
                  <a:lnTo>
                    <a:pt x="169" y="48"/>
                  </a:lnTo>
                  <a:lnTo>
                    <a:pt x="171" y="37"/>
                  </a:lnTo>
                  <a:lnTo>
                    <a:pt x="177" y="27"/>
                  </a:lnTo>
                  <a:lnTo>
                    <a:pt x="188" y="21"/>
                  </a:lnTo>
                  <a:lnTo>
                    <a:pt x="231" y="3"/>
                  </a:lnTo>
                  <a:lnTo>
                    <a:pt x="2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1157" y="1408"/>
              <a:ext cx="177" cy="167"/>
            </a:xfrm>
            <a:custGeom>
              <a:avLst/>
              <a:gdLst>
                <a:gd name="T0" fmla="*/ 1262 w 2653"/>
                <a:gd name="T1" fmla="*/ 87 h 2511"/>
                <a:gd name="T2" fmla="*/ 1270 w 2653"/>
                <a:gd name="T3" fmla="*/ 17 h 2511"/>
                <a:gd name="T4" fmla="*/ 1317 w 2653"/>
                <a:gd name="T5" fmla="*/ 1 h 2511"/>
                <a:gd name="T6" fmla="*/ 1350 w 2653"/>
                <a:gd name="T7" fmla="*/ 3 h 2511"/>
                <a:gd name="T8" fmla="*/ 1394 w 2653"/>
                <a:gd name="T9" fmla="*/ 33 h 2511"/>
                <a:gd name="T10" fmla="*/ 1371 w 2653"/>
                <a:gd name="T11" fmla="*/ 127 h 2511"/>
                <a:gd name="T12" fmla="*/ 1535 w 2653"/>
                <a:gd name="T13" fmla="*/ 10 h 2511"/>
                <a:gd name="T14" fmla="*/ 1670 w 2653"/>
                <a:gd name="T15" fmla="*/ 78 h 2511"/>
                <a:gd name="T16" fmla="*/ 1792 w 2653"/>
                <a:gd name="T17" fmla="*/ 165 h 2511"/>
                <a:gd name="T18" fmla="*/ 1875 w 2653"/>
                <a:gd name="T19" fmla="*/ 165 h 2511"/>
                <a:gd name="T20" fmla="*/ 2000 w 2653"/>
                <a:gd name="T21" fmla="*/ 100 h 2511"/>
                <a:gd name="T22" fmla="*/ 2148 w 2653"/>
                <a:gd name="T23" fmla="*/ 202 h 2511"/>
                <a:gd name="T24" fmla="*/ 2129 w 2653"/>
                <a:gd name="T25" fmla="*/ 116 h 2511"/>
                <a:gd name="T26" fmla="*/ 2172 w 2653"/>
                <a:gd name="T27" fmla="*/ 93 h 2511"/>
                <a:gd name="T28" fmla="*/ 2202 w 2653"/>
                <a:gd name="T29" fmla="*/ 93 h 2511"/>
                <a:gd name="T30" fmla="*/ 2244 w 2653"/>
                <a:gd name="T31" fmla="*/ 116 h 2511"/>
                <a:gd name="T32" fmla="*/ 2227 w 2653"/>
                <a:gd name="T33" fmla="*/ 202 h 2511"/>
                <a:gd name="T34" fmla="*/ 2375 w 2653"/>
                <a:gd name="T35" fmla="*/ 101 h 2511"/>
                <a:gd name="T36" fmla="*/ 2511 w 2653"/>
                <a:gd name="T37" fmla="*/ 172 h 2511"/>
                <a:gd name="T38" fmla="*/ 2621 w 2653"/>
                <a:gd name="T39" fmla="*/ 260 h 2511"/>
                <a:gd name="T40" fmla="*/ 2652 w 2653"/>
                <a:gd name="T41" fmla="*/ 401 h 2511"/>
                <a:gd name="T42" fmla="*/ 2642 w 2653"/>
                <a:gd name="T43" fmla="*/ 615 h 2511"/>
                <a:gd name="T44" fmla="*/ 2605 w 2653"/>
                <a:gd name="T45" fmla="*/ 778 h 2511"/>
                <a:gd name="T46" fmla="*/ 2539 w 2653"/>
                <a:gd name="T47" fmla="*/ 928 h 2511"/>
                <a:gd name="T48" fmla="*/ 2501 w 2653"/>
                <a:gd name="T49" fmla="*/ 999 h 2511"/>
                <a:gd name="T50" fmla="*/ 2344 w 2653"/>
                <a:gd name="T51" fmla="*/ 2275 h 2511"/>
                <a:gd name="T52" fmla="*/ 2072 w 2653"/>
                <a:gd name="T53" fmla="*/ 2303 h 2511"/>
                <a:gd name="T54" fmla="*/ 1907 w 2653"/>
                <a:gd name="T55" fmla="*/ 1127 h 2511"/>
                <a:gd name="T56" fmla="*/ 1864 w 2653"/>
                <a:gd name="T57" fmla="*/ 981 h 2511"/>
                <a:gd name="T58" fmla="*/ 1807 w 2653"/>
                <a:gd name="T59" fmla="*/ 868 h 2511"/>
                <a:gd name="T60" fmla="*/ 1737 w 2653"/>
                <a:gd name="T61" fmla="*/ 929 h 2511"/>
                <a:gd name="T62" fmla="*/ 1686 w 2653"/>
                <a:gd name="T63" fmla="*/ 1026 h 2511"/>
                <a:gd name="T64" fmla="*/ 1513 w 2653"/>
                <a:gd name="T65" fmla="*/ 2459 h 2511"/>
                <a:gd name="T66" fmla="*/ 1215 w 2653"/>
                <a:gd name="T67" fmla="*/ 2511 h 2511"/>
                <a:gd name="T68" fmla="*/ 1137 w 2653"/>
                <a:gd name="T69" fmla="*/ 2440 h 2511"/>
                <a:gd name="T70" fmla="*/ 964 w 2653"/>
                <a:gd name="T71" fmla="*/ 1019 h 2511"/>
                <a:gd name="T72" fmla="*/ 906 w 2653"/>
                <a:gd name="T73" fmla="*/ 903 h 2511"/>
                <a:gd name="T74" fmla="*/ 836 w 2653"/>
                <a:gd name="T75" fmla="*/ 891 h 2511"/>
                <a:gd name="T76" fmla="*/ 786 w 2653"/>
                <a:gd name="T77" fmla="*/ 991 h 2511"/>
                <a:gd name="T78" fmla="*/ 634 w 2653"/>
                <a:gd name="T79" fmla="*/ 2243 h 2511"/>
                <a:gd name="T80" fmla="*/ 565 w 2653"/>
                <a:gd name="T81" fmla="*/ 2305 h 2511"/>
                <a:gd name="T82" fmla="*/ 303 w 2653"/>
                <a:gd name="T83" fmla="*/ 2260 h 2511"/>
                <a:gd name="T84" fmla="*/ 151 w 2653"/>
                <a:gd name="T85" fmla="*/ 997 h 2511"/>
                <a:gd name="T86" fmla="*/ 105 w 2653"/>
                <a:gd name="T87" fmla="*/ 905 h 2511"/>
                <a:gd name="T88" fmla="*/ 40 w 2653"/>
                <a:gd name="T89" fmla="*/ 752 h 2511"/>
                <a:gd name="T90" fmla="*/ 8 w 2653"/>
                <a:gd name="T91" fmla="*/ 580 h 2511"/>
                <a:gd name="T92" fmla="*/ 2 w 2653"/>
                <a:gd name="T93" fmla="*/ 369 h 2511"/>
                <a:gd name="T94" fmla="*/ 47 w 2653"/>
                <a:gd name="T95" fmla="*/ 244 h 2511"/>
                <a:gd name="T96" fmla="*/ 170 w 2653"/>
                <a:gd name="T97" fmla="*/ 157 h 2511"/>
                <a:gd name="T98" fmla="*/ 290 w 2653"/>
                <a:gd name="T99" fmla="*/ 96 h 2511"/>
                <a:gd name="T100" fmla="*/ 416 w 2653"/>
                <a:gd name="T101" fmla="*/ 181 h 2511"/>
                <a:gd name="T102" fmla="*/ 414 w 2653"/>
                <a:gd name="T103" fmla="*/ 109 h 2511"/>
                <a:gd name="T104" fmla="*/ 458 w 2653"/>
                <a:gd name="T105" fmla="*/ 92 h 2511"/>
                <a:gd name="T106" fmla="*/ 489 w 2653"/>
                <a:gd name="T107" fmla="*/ 94 h 2511"/>
                <a:gd name="T108" fmla="*/ 528 w 2653"/>
                <a:gd name="T109" fmla="*/ 125 h 2511"/>
                <a:gd name="T110" fmla="*/ 491 w 2653"/>
                <a:gd name="T111" fmla="*/ 225 h 2511"/>
                <a:gd name="T112" fmla="*/ 668 w 2653"/>
                <a:gd name="T113" fmla="*/ 107 h 2511"/>
                <a:gd name="T114" fmla="*/ 803 w 2653"/>
                <a:gd name="T115" fmla="*/ 181 h 2511"/>
                <a:gd name="T116" fmla="*/ 871 w 2653"/>
                <a:gd name="T117" fmla="*/ 155 h 2511"/>
                <a:gd name="T118" fmla="*/ 1010 w 2653"/>
                <a:gd name="T119" fmla="*/ 63 h 2511"/>
                <a:gd name="T120" fmla="*/ 1129 w 2653"/>
                <a:gd name="T121" fmla="*/ 4 h 2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53" h="2511">
                  <a:moveTo>
                    <a:pt x="1139" y="0"/>
                  </a:moveTo>
                  <a:lnTo>
                    <a:pt x="1240" y="319"/>
                  </a:lnTo>
                  <a:lnTo>
                    <a:pt x="1299" y="152"/>
                  </a:lnTo>
                  <a:lnTo>
                    <a:pt x="1282" y="127"/>
                  </a:lnTo>
                  <a:lnTo>
                    <a:pt x="1270" y="105"/>
                  </a:lnTo>
                  <a:lnTo>
                    <a:pt x="1262" y="87"/>
                  </a:lnTo>
                  <a:lnTo>
                    <a:pt x="1257" y="69"/>
                  </a:lnTo>
                  <a:lnTo>
                    <a:pt x="1255" y="55"/>
                  </a:lnTo>
                  <a:lnTo>
                    <a:pt x="1256" y="43"/>
                  </a:lnTo>
                  <a:lnTo>
                    <a:pt x="1259" y="33"/>
                  </a:lnTo>
                  <a:lnTo>
                    <a:pt x="1264" y="24"/>
                  </a:lnTo>
                  <a:lnTo>
                    <a:pt x="1270" y="17"/>
                  </a:lnTo>
                  <a:lnTo>
                    <a:pt x="1278" y="12"/>
                  </a:lnTo>
                  <a:lnTo>
                    <a:pt x="1286" y="8"/>
                  </a:lnTo>
                  <a:lnTo>
                    <a:pt x="1294" y="5"/>
                  </a:lnTo>
                  <a:lnTo>
                    <a:pt x="1303" y="3"/>
                  </a:lnTo>
                  <a:lnTo>
                    <a:pt x="1311" y="1"/>
                  </a:lnTo>
                  <a:lnTo>
                    <a:pt x="1317" y="1"/>
                  </a:lnTo>
                  <a:lnTo>
                    <a:pt x="1323" y="0"/>
                  </a:lnTo>
                  <a:lnTo>
                    <a:pt x="1326" y="0"/>
                  </a:lnTo>
                  <a:lnTo>
                    <a:pt x="1330" y="0"/>
                  </a:lnTo>
                  <a:lnTo>
                    <a:pt x="1335" y="1"/>
                  </a:lnTo>
                  <a:lnTo>
                    <a:pt x="1342" y="1"/>
                  </a:lnTo>
                  <a:lnTo>
                    <a:pt x="1350" y="3"/>
                  </a:lnTo>
                  <a:lnTo>
                    <a:pt x="1358" y="5"/>
                  </a:lnTo>
                  <a:lnTo>
                    <a:pt x="1367" y="8"/>
                  </a:lnTo>
                  <a:lnTo>
                    <a:pt x="1375" y="12"/>
                  </a:lnTo>
                  <a:lnTo>
                    <a:pt x="1382" y="17"/>
                  </a:lnTo>
                  <a:lnTo>
                    <a:pt x="1389" y="24"/>
                  </a:lnTo>
                  <a:lnTo>
                    <a:pt x="1394" y="33"/>
                  </a:lnTo>
                  <a:lnTo>
                    <a:pt x="1397" y="43"/>
                  </a:lnTo>
                  <a:lnTo>
                    <a:pt x="1397" y="55"/>
                  </a:lnTo>
                  <a:lnTo>
                    <a:pt x="1396" y="69"/>
                  </a:lnTo>
                  <a:lnTo>
                    <a:pt x="1391" y="87"/>
                  </a:lnTo>
                  <a:lnTo>
                    <a:pt x="1383" y="105"/>
                  </a:lnTo>
                  <a:lnTo>
                    <a:pt x="1371" y="127"/>
                  </a:lnTo>
                  <a:lnTo>
                    <a:pt x="1354" y="152"/>
                  </a:lnTo>
                  <a:lnTo>
                    <a:pt x="1413" y="319"/>
                  </a:lnTo>
                  <a:lnTo>
                    <a:pt x="1513" y="0"/>
                  </a:lnTo>
                  <a:lnTo>
                    <a:pt x="1516" y="1"/>
                  </a:lnTo>
                  <a:lnTo>
                    <a:pt x="1523" y="4"/>
                  </a:lnTo>
                  <a:lnTo>
                    <a:pt x="1535" y="10"/>
                  </a:lnTo>
                  <a:lnTo>
                    <a:pt x="1552" y="17"/>
                  </a:lnTo>
                  <a:lnTo>
                    <a:pt x="1571" y="25"/>
                  </a:lnTo>
                  <a:lnTo>
                    <a:pt x="1592" y="37"/>
                  </a:lnTo>
                  <a:lnTo>
                    <a:pt x="1617" y="49"/>
                  </a:lnTo>
                  <a:lnTo>
                    <a:pt x="1643" y="63"/>
                  </a:lnTo>
                  <a:lnTo>
                    <a:pt x="1670" y="78"/>
                  </a:lnTo>
                  <a:lnTo>
                    <a:pt x="1697" y="95"/>
                  </a:lnTo>
                  <a:lnTo>
                    <a:pt x="1726" y="113"/>
                  </a:lnTo>
                  <a:lnTo>
                    <a:pt x="1752" y="132"/>
                  </a:lnTo>
                  <a:lnTo>
                    <a:pt x="1767" y="144"/>
                  </a:lnTo>
                  <a:lnTo>
                    <a:pt x="1780" y="155"/>
                  </a:lnTo>
                  <a:lnTo>
                    <a:pt x="1792" y="165"/>
                  </a:lnTo>
                  <a:lnTo>
                    <a:pt x="1804" y="176"/>
                  </a:lnTo>
                  <a:lnTo>
                    <a:pt x="1818" y="190"/>
                  </a:lnTo>
                  <a:lnTo>
                    <a:pt x="1821" y="193"/>
                  </a:lnTo>
                  <a:lnTo>
                    <a:pt x="1824" y="198"/>
                  </a:lnTo>
                  <a:lnTo>
                    <a:pt x="1850" y="181"/>
                  </a:lnTo>
                  <a:lnTo>
                    <a:pt x="1875" y="165"/>
                  </a:lnTo>
                  <a:lnTo>
                    <a:pt x="1900" y="151"/>
                  </a:lnTo>
                  <a:lnTo>
                    <a:pt x="1924" y="137"/>
                  </a:lnTo>
                  <a:lnTo>
                    <a:pt x="1947" y="126"/>
                  </a:lnTo>
                  <a:lnTo>
                    <a:pt x="1968" y="116"/>
                  </a:lnTo>
                  <a:lnTo>
                    <a:pt x="1986" y="107"/>
                  </a:lnTo>
                  <a:lnTo>
                    <a:pt x="2000" y="100"/>
                  </a:lnTo>
                  <a:lnTo>
                    <a:pt x="2012" y="96"/>
                  </a:lnTo>
                  <a:lnTo>
                    <a:pt x="2019" y="93"/>
                  </a:lnTo>
                  <a:lnTo>
                    <a:pt x="2021" y="92"/>
                  </a:lnTo>
                  <a:lnTo>
                    <a:pt x="2110" y="372"/>
                  </a:lnTo>
                  <a:lnTo>
                    <a:pt x="2163" y="225"/>
                  </a:lnTo>
                  <a:lnTo>
                    <a:pt x="2148" y="202"/>
                  </a:lnTo>
                  <a:lnTo>
                    <a:pt x="2136" y="181"/>
                  </a:lnTo>
                  <a:lnTo>
                    <a:pt x="2129" y="164"/>
                  </a:lnTo>
                  <a:lnTo>
                    <a:pt x="2125" y="149"/>
                  </a:lnTo>
                  <a:lnTo>
                    <a:pt x="2124" y="136"/>
                  </a:lnTo>
                  <a:lnTo>
                    <a:pt x="2125" y="125"/>
                  </a:lnTo>
                  <a:lnTo>
                    <a:pt x="2129" y="116"/>
                  </a:lnTo>
                  <a:lnTo>
                    <a:pt x="2134" y="109"/>
                  </a:lnTo>
                  <a:lnTo>
                    <a:pt x="2141" y="104"/>
                  </a:lnTo>
                  <a:lnTo>
                    <a:pt x="2149" y="99"/>
                  </a:lnTo>
                  <a:lnTo>
                    <a:pt x="2157" y="96"/>
                  </a:lnTo>
                  <a:lnTo>
                    <a:pt x="2164" y="94"/>
                  </a:lnTo>
                  <a:lnTo>
                    <a:pt x="2172" y="93"/>
                  </a:lnTo>
                  <a:lnTo>
                    <a:pt x="2178" y="92"/>
                  </a:lnTo>
                  <a:lnTo>
                    <a:pt x="2183" y="92"/>
                  </a:lnTo>
                  <a:lnTo>
                    <a:pt x="2187" y="92"/>
                  </a:lnTo>
                  <a:lnTo>
                    <a:pt x="2190" y="92"/>
                  </a:lnTo>
                  <a:lnTo>
                    <a:pt x="2195" y="92"/>
                  </a:lnTo>
                  <a:lnTo>
                    <a:pt x="2202" y="93"/>
                  </a:lnTo>
                  <a:lnTo>
                    <a:pt x="2210" y="94"/>
                  </a:lnTo>
                  <a:lnTo>
                    <a:pt x="2218" y="96"/>
                  </a:lnTo>
                  <a:lnTo>
                    <a:pt x="2225" y="99"/>
                  </a:lnTo>
                  <a:lnTo>
                    <a:pt x="2233" y="104"/>
                  </a:lnTo>
                  <a:lnTo>
                    <a:pt x="2239" y="109"/>
                  </a:lnTo>
                  <a:lnTo>
                    <a:pt x="2244" y="116"/>
                  </a:lnTo>
                  <a:lnTo>
                    <a:pt x="2248" y="125"/>
                  </a:lnTo>
                  <a:lnTo>
                    <a:pt x="2249" y="136"/>
                  </a:lnTo>
                  <a:lnTo>
                    <a:pt x="2249" y="149"/>
                  </a:lnTo>
                  <a:lnTo>
                    <a:pt x="2245" y="164"/>
                  </a:lnTo>
                  <a:lnTo>
                    <a:pt x="2238" y="181"/>
                  </a:lnTo>
                  <a:lnTo>
                    <a:pt x="2227" y="202"/>
                  </a:lnTo>
                  <a:lnTo>
                    <a:pt x="2212" y="225"/>
                  </a:lnTo>
                  <a:lnTo>
                    <a:pt x="2263" y="372"/>
                  </a:lnTo>
                  <a:lnTo>
                    <a:pt x="2352" y="92"/>
                  </a:lnTo>
                  <a:lnTo>
                    <a:pt x="2355" y="93"/>
                  </a:lnTo>
                  <a:lnTo>
                    <a:pt x="2363" y="96"/>
                  </a:lnTo>
                  <a:lnTo>
                    <a:pt x="2375" y="101"/>
                  </a:lnTo>
                  <a:lnTo>
                    <a:pt x="2392" y="109"/>
                  </a:lnTo>
                  <a:lnTo>
                    <a:pt x="2411" y="118"/>
                  </a:lnTo>
                  <a:lnTo>
                    <a:pt x="2433" y="129"/>
                  </a:lnTo>
                  <a:lnTo>
                    <a:pt x="2458" y="143"/>
                  </a:lnTo>
                  <a:lnTo>
                    <a:pt x="2484" y="157"/>
                  </a:lnTo>
                  <a:lnTo>
                    <a:pt x="2511" y="172"/>
                  </a:lnTo>
                  <a:lnTo>
                    <a:pt x="2537" y="189"/>
                  </a:lnTo>
                  <a:lnTo>
                    <a:pt x="2563" y="208"/>
                  </a:lnTo>
                  <a:lnTo>
                    <a:pt x="2580" y="221"/>
                  </a:lnTo>
                  <a:lnTo>
                    <a:pt x="2593" y="232"/>
                  </a:lnTo>
                  <a:lnTo>
                    <a:pt x="2606" y="244"/>
                  </a:lnTo>
                  <a:lnTo>
                    <a:pt x="2621" y="260"/>
                  </a:lnTo>
                  <a:lnTo>
                    <a:pt x="2631" y="272"/>
                  </a:lnTo>
                  <a:lnTo>
                    <a:pt x="2638" y="290"/>
                  </a:lnTo>
                  <a:lnTo>
                    <a:pt x="2644" y="313"/>
                  </a:lnTo>
                  <a:lnTo>
                    <a:pt x="2648" y="339"/>
                  </a:lnTo>
                  <a:lnTo>
                    <a:pt x="2651" y="369"/>
                  </a:lnTo>
                  <a:lnTo>
                    <a:pt x="2652" y="401"/>
                  </a:lnTo>
                  <a:lnTo>
                    <a:pt x="2653" y="436"/>
                  </a:lnTo>
                  <a:lnTo>
                    <a:pt x="2652" y="471"/>
                  </a:lnTo>
                  <a:lnTo>
                    <a:pt x="2651" y="508"/>
                  </a:lnTo>
                  <a:lnTo>
                    <a:pt x="2649" y="545"/>
                  </a:lnTo>
                  <a:lnTo>
                    <a:pt x="2645" y="580"/>
                  </a:lnTo>
                  <a:lnTo>
                    <a:pt x="2642" y="615"/>
                  </a:lnTo>
                  <a:lnTo>
                    <a:pt x="2637" y="648"/>
                  </a:lnTo>
                  <a:lnTo>
                    <a:pt x="2633" y="678"/>
                  </a:lnTo>
                  <a:lnTo>
                    <a:pt x="2627" y="705"/>
                  </a:lnTo>
                  <a:lnTo>
                    <a:pt x="2621" y="728"/>
                  </a:lnTo>
                  <a:lnTo>
                    <a:pt x="2614" y="752"/>
                  </a:lnTo>
                  <a:lnTo>
                    <a:pt x="2605" y="778"/>
                  </a:lnTo>
                  <a:lnTo>
                    <a:pt x="2595" y="804"/>
                  </a:lnTo>
                  <a:lnTo>
                    <a:pt x="2584" y="831"/>
                  </a:lnTo>
                  <a:lnTo>
                    <a:pt x="2573" y="856"/>
                  </a:lnTo>
                  <a:lnTo>
                    <a:pt x="2561" y="882"/>
                  </a:lnTo>
                  <a:lnTo>
                    <a:pt x="2550" y="905"/>
                  </a:lnTo>
                  <a:lnTo>
                    <a:pt x="2539" y="928"/>
                  </a:lnTo>
                  <a:lnTo>
                    <a:pt x="2529" y="947"/>
                  </a:lnTo>
                  <a:lnTo>
                    <a:pt x="2520" y="964"/>
                  </a:lnTo>
                  <a:lnTo>
                    <a:pt x="2513" y="978"/>
                  </a:lnTo>
                  <a:lnTo>
                    <a:pt x="2507" y="990"/>
                  </a:lnTo>
                  <a:lnTo>
                    <a:pt x="2503" y="997"/>
                  </a:lnTo>
                  <a:lnTo>
                    <a:pt x="2501" y="999"/>
                  </a:lnTo>
                  <a:lnTo>
                    <a:pt x="2486" y="1040"/>
                  </a:lnTo>
                  <a:lnTo>
                    <a:pt x="2475" y="1082"/>
                  </a:lnTo>
                  <a:lnTo>
                    <a:pt x="2468" y="1127"/>
                  </a:lnTo>
                  <a:lnTo>
                    <a:pt x="2355" y="2243"/>
                  </a:lnTo>
                  <a:lnTo>
                    <a:pt x="2351" y="2260"/>
                  </a:lnTo>
                  <a:lnTo>
                    <a:pt x="2344" y="2275"/>
                  </a:lnTo>
                  <a:lnTo>
                    <a:pt x="2333" y="2288"/>
                  </a:lnTo>
                  <a:lnTo>
                    <a:pt x="2318" y="2297"/>
                  </a:lnTo>
                  <a:lnTo>
                    <a:pt x="2303" y="2303"/>
                  </a:lnTo>
                  <a:lnTo>
                    <a:pt x="2286" y="2305"/>
                  </a:lnTo>
                  <a:lnTo>
                    <a:pt x="2090" y="2305"/>
                  </a:lnTo>
                  <a:lnTo>
                    <a:pt x="2072" y="2303"/>
                  </a:lnTo>
                  <a:lnTo>
                    <a:pt x="2056" y="2297"/>
                  </a:lnTo>
                  <a:lnTo>
                    <a:pt x="2043" y="2288"/>
                  </a:lnTo>
                  <a:lnTo>
                    <a:pt x="2032" y="2275"/>
                  </a:lnTo>
                  <a:lnTo>
                    <a:pt x="2025" y="2260"/>
                  </a:lnTo>
                  <a:lnTo>
                    <a:pt x="2020" y="2243"/>
                  </a:lnTo>
                  <a:lnTo>
                    <a:pt x="1907" y="1127"/>
                  </a:lnTo>
                  <a:lnTo>
                    <a:pt x="1900" y="1082"/>
                  </a:lnTo>
                  <a:lnTo>
                    <a:pt x="1889" y="1040"/>
                  </a:lnTo>
                  <a:lnTo>
                    <a:pt x="1873" y="999"/>
                  </a:lnTo>
                  <a:lnTo>
                    <a:pt x="1872" y="997"/>
                  </a:lnTo>
                  <a:lnTo>
                    <a:pt x="1869" y="991"/>
                  </a:lnTo>
                  <a:lnTo>
                    <a:pt x="1864" y="981"/>
                  </a:lnTo>
                  <a:lnTo>
                    <a:pt x="1857" y="967"/>
                  </a:lnTo>
                  <a:lnTo>
                    <a:pt x="1849" y="952"/>
                  </a:lnTo>
                  <a:lnTo>
                    <a:pt x="1839" y="934"/>
                  </a:lnTo>
                  <a:lnTo>
                    <a:pt x="1829" y="913"/>
                  </a:lnTo>
                  <a:lnTo>
                    <a:pt x="1818" y="891"/>
                  </a:lnTo>
                  <a:lnTo>
                    <a:pt x="1807" y="868"/>
                  </a:lnTo>
                  <a:lnTo>
                    <a:pt x="1797" y="843"/>
                  </a:lnTo>
                  <a:lnTo>
                    <a:pt x="1786" y="819"/>
                  </a:lnTo>
                  <a:lnTo>
                    <a:pt x="1774" y="847"/>
                  </a:lnTo>
                  <a:lnTo>
                    <a:pt x="1761" y="876"/>
                  </a:lnTo>
                  <a:lnTo>
                    <a:pt x="1749" y="903"/>
                  </a:lnTo>
                  <a:lnTo>
                    <a:pt x="1737" y="929"/>
                  </a:lnTo>
                  <a:lnTo>
                    <a:pt x="1725" y="952"/>
                  </a:lnTo>
                  <a:lnTo>
                    <a:pt x="1713" y="973"/>
                  </a:lnTo>
                  <a:lnTo>
                    <a:pt x="1704" y="993"/>
                  </a:lnTo>
                  <a:lnTo>
                    <a:pt x="1696" y="1008"/>
                  </a:lnTo>
                  <a:lnTo>
                    <a:pt x="1690" y="1019"/>
                  </a:lnTo>
                  <a:lnTo>
                    <a:pt x="1686" y="1026"/>
                  </a:lnTo>
                  <a:lnTo>
                    <a:pt x="1684" y="1029"/>
                  </a:lnTo>
                  <a:lnTo>
                    <a:pt x="1667" y="1076"/>
                  </a:lnTo>
                  <a:lnTo>
                    <a:pt x="1653" y="1124"/>
                  </a:lnTo>
                  <a:lnTo>
                    <a:pt x="1646" y="1174"/>
                  </a:lnTo>
                  <a:lnTo>
                    <a:pt x="1517" y="2440"/>
                  </a:lnTo>
                  <a:lnTo>
                    <a:pt x="1513" y="2459"/>
                  </a:lnTo>
                  <a:lnTo>
                    <a:pt x="1504" y="2475"/>
                  </a:lnTo>
                  <a:lnTo>
                    <a:pt x="1492" y="2490"/>
                  </a:lnTo>
                  <a:lnTo>
                    <a:pt x="1476" y="2501"/>
                  </a:lnTo>
                  <a:lnTo>
                    <a:pt x="1458" y="2508"/>
                  </a:lnTo>
                  <a:lnTo>
                    <a:pt x="1439" y="2511"/>
                  </a:lnTo>
                  <a:lnTo>
                    <a:pt x="1215" y="2511"/>
                  </a:lnTo>
                  <a:lnTo>
                    <a:pt x="1196" y="2508"/>
                  </a:lnTo>
                  <a:lnTo>
                    <a:pt x="1177" y="2501"/>
                  </a:lnTo>
                  <a:lnTo>
                    <a:pt x="1162" y="2490"/>
                  </a:lnTo>
                  <a:lnTo>
                    <a:pt x="1150" y="2475"/>
                  </a:lnTo>
                  <a:lnTo>
                    <a:pt x="1141" y="2459"/>
                  </a:lnTo>
                  <a:lnTo>
                    <a:pt x="1137" y="2440"/>
                  </a:lnTo>
                  <a:lnTo>
                    <a:pt x="1008" y="1174"/>
                  </a:lnTo>
                  <a:lnTo>
                    <a:pt x="1001" y="1124"/>
                  </a:lnTo>
                  <a:lnTo>
                    <a:pt x="987" y="1076"/>
                  </a:lnTo>
                  <a:lnTo>
                    <a:pt x="970" y="1029"/>
                  </a:lnTo>
                  <a:lnTo>
                    <a:pt x="968" y="1026"/>
                  </a:lnTo>
                  <a:lnTo>
                    <a:pt x="964" y="1019"/>
                  </a:lnTo>
                  <a:lnTo>
                    <a:pt x="958" y="1008"/>
                  </a:lnTo>
                  <a:lnTo>
                    <a:pt x="950" y="993"/>
                  </a:lnTo>
                  <a:lnTo>
                    <a:pt x="941" y="974"/>
                  </a:lnTo>
                  <a:lnTo>
                    <a:pt x="929" y="953"/>
                  </a:lnTo>
                  <a:lnTo>
                    <a:pt x="918" y="929"/>
                  </a:lnTo>
                  <a:lnTo>
                    <a:pt x="906" y="903"/>
                  </a:lnTo>
                  <a:lnTo>
                    <a:pt x="893" y="876"/>
                  </a:lnTo>
                  <a:lnTo>
                    <a:pt x="881" y="848"/>
                  </a:lnTo>
                  <a:lnTo>
                    <a:pt x="868" y="819"/>
                  </a:lnTo>
                  <a:lnTo>
                    <a:pt x="858" y="844"/>
                  </a:lnTo>
                  <a:lnTo>
                    <a:pt x="847" y="868"/>
                  </a:lnTo>
                  <a:lnTo>
                    <a:pt x="836" y="891"/>
                  </a:lnTo>
                  <a:lnTo>
                    <a:pt x="826" y="913"/>
                  </a:lnTo>
                  <a:lnTo>
                    <a:pt x="815" y="934"/>
                  </a:lnTo>
                  <a:lnTo>
                    <a:pt x="806" y="952"/>
                  </a:lnTo>
                  <a:lnTo>
                    <a:pt x="798" y="967"/>
                  </a:lnTo>
                  <a:lnTo>
                    <a:pt x="791" y="981"/>
                  </a:lnTo>
                  <a:lnTo>
                    <a:pt x="786" y="991"/>
                  </a:lnTo>
                  <a:lnTo>
                    <a:pt x="782" y="997"/>
                  </a:lnTo>
                  <a:lnTo>
                    <a:pt x="781" y="999"/>
                  </a:lnTo>
                  <a:lnTo>
                    <a:pt x="766" y="1040"/>
                  </a:lnTo>
                  <a:lnTo>
                    <a:pt x="754" y="1082"/>
                  </a:lnTo>
                  <a:lnTo>
                    <a:pt x="747" y="1127"/>
                  </a:lnTo>
                  <a:lnTo>
                    <a:pt x="634" y="2243"/>
                  </a:lnTo>
                  <a:lnTo>
                    <a:pt x="630" y="2260"/>
                  </a:lnTo>
                  <a:lnTo>
                    <a:pt x="622" y="2275"/>
                  </a:lnTo>
                  <a:lnTo>
                    <a:pt x="612" y="2288"/>
                  </a:lnTo>
                  <a:lnTo>
                    <a:pt x="598" y="2297"/>
                  </a:lnTo>
                  <a:lnTo>
                    <a:pt x="583" y="2303"/>
                  </a:lnTo>
                  <a:lnTo>
                    <a:pt x="565" y="2305"/>
                  </a:lnTo>
                  <a:lnTo>
                    <a:pt x="368" y="2305"/>
                  </a:lnTo>
                  <a:lnTo>
                    <a:pt x="352" y="2303"/>
                  </a:lnTo>
                  <a:lnTo>
                    <a:pt x="336" y="2297"/>
                  </a:lnTo>
                  <a:lnTo>
                    <a:pt x="322" y="2288"/>
                  </a:lnTo>
                  <a:lnTo>
                    <a:pt x="311" y="2275"/>
                  </a:lnTo>
                  <a:lnTo>
                    <a:pt x="303" y="2260"/>
                  </a:lnTo>
                  <a:lnTo>
                    <a:pt x="300" y="2243"/>
                  </a:lnTo>
                  <a:lnTo>
                    <a:pt x="186" y="1127"/>
                  </a:lnTo>
                  <a:lnTo>
                    <a:pt x="180" y="1082"/>
                  </a:lnTo>
                  <a:lnTo>
                    <a:pt x="169" y="1040"/>
                  </a:lnTo>
                  <a:lnTo>
                    <a:pt x="153" y="999"/>
                  </a:lnTo>
                  <a:lnTo>
                    <a:pt x="151" y="997"/>
                  </a:lnTo>
                  <a:lnTo>
                    <a:pt x="147" y="990"/>
                  </a:lnTo>
                  <a:lnTo>
                    <a:pt x="142" y="978"/>
                  </a:lnTo>
                  <a:lnTo>
                    <a:pt x="134" y="964"/>
                  </a:lnTo>
                  <a:lnTo>
                    <a:pt x="125" y="947"/>
                  </a:lnTo>
                  <a:lnTo>
                    <a:pt x="115" y="928"/>
                  </a:lnTo>
                  <a:lnTo>
                    <a:pt x="105" y="905"/>
                  </a:lnTo>
                  <a:lnTo>
                    <a:pt x="93" y="882"/>
                  </a:lnTo>
                  <a:lnTo>
                    <a:pt x="81" y="856"/>
                  </a:lnTo>
                  <a:lnTo>
                    <a:pt x="70" y="830"/>
                  </a:lnTo>
                  <a:lnTo>
                    <a:pt x="59" y="804"/>
                  </a:lnTo>
                  <a:lnTo>
                    <a:pt x="49" y="778"/>
                  </a:lnTo>
                  <a:lnTo>
                    <a:pt x="40" y="752"/>
                  </a:lnTo>
                  <a:lnTo>
                    <a:pt x="32" y="727"/>
                  </a:lnTo>
                  <a:lnTo>
                    <a:pt x="26" y="705"/>
                  </a:lnTo>
                  <a:lnTo>
                    <a:pt x="21" y="677"/>
                  </a:lnTo>
                  <a:lnTo>
                    <a:pt x="16" y="648"/>
                  </a:lnTo>
                  <a:lnTo>
                    <a:pt x="12" y="615"/>
                  </a:lnTo>
                  <a:lnTo>
                    <a:pt x="8" y="580"/>
                  </a:lnTo>
                  <a:lnTo>
                    <a:pt x="5" y="544"/>
                  </a:lnTo>
                  <a:lnTo>
                    <a:pt x="2" y="508"/>
                  </a:lnTo>
                  <a:lnTo>
                    <a:pt x="1" y="471"/>
                  </a:lnTo>
                  <a:lnTo>
                    <a:pt x="0" y="436"/>
                  </a:lnTo>
                  <a:lnTo>
                    <a:pt x="1" y="401"/>
                  </a:lnTo>
                  <a:lnTo>
                    <a:pt x="2" y="369"/>
                  </a:lnTo>
                  <a:lnTo>
                    <a:pt x="5" y="339"/>
                  </a:lnTo>
                  <a:lnTo>
                    <a:pt x="10" y="313"/>
                  </a:lnTo>
                  <a:lnTo>
                    <a:pt x="15" y="290"/>
                  </a:lnTo>
                  <a:lnTo>
                    <a:pt x="22" y="272"/>
                  </a:lnTo>
                  <a:lnTo>
                    <a:pt x="32" y="260"/>
                  </a:lnTo>
                  <a:lnTo>
                    <a:pt x="47" y="244"/>
                  </a:lnTo>
                  <a:lnTo>
                    <a:pt x="60" y="232"/>
                  </a:lnTo>
                  <a:lnTo>
                    <a:pt x="73" y="221"/>
                  </a:lnTo>
                  <a:lnTo>
                    <a:pt x="89" y="208"/>
                  </a:lnTo>
                  <a:lnTo>
                    <a:pt x="116" y="189"/>
                  </a:lnTo>
                  <a:lnTo>
                    <a:pt x="143" y="172"/>
                  </a:lnTo>
                  <a:lnTo>
                    <a:pt x="170" y="157"/>
                  </a:lnTo>
                  <a:lnTo>
                    <a:pt x="195" y="143"/>
                  </a:lnTo>
                  <a:lnTo>
                    <a:pt x="220" y="129"/>
                  </a:lnTo>
                  <a:lnTo>
                    <a:pt x="242" y="118"/>
                  </a:lnTo>
                  <a:lnTo>
                    <a:pt x="261" y="109"/>
                  </a:lnTo>
                  <a:lnTo>
                    <a:pt x="278" y="101"/>
                  </a:lnTo>
                  <a:lnTo>
                    <a:pt x="290" y="96"/>
                  </a:lnTo>
                  <a:lnTo>
                    <a:pt x="298" y="93"/>
                  </a:lnTo>
                  <a:lnTo>
                    <a:pt x="301" y="92"/>
                  </a:lnTo>
                  <a:lnTo>
                    <a:pt x="389" y="372"/>
                  </a:lnTo>
                  <a:lnTo>
                    <a:pt x="441" y="225"/>
                  </a:lnTo>
                  <a:lnTo>
                    <a:pt x="426" y="202"/>
                  </a:lnTo>
                  <a:lnTo>
                    <a:pt x="416" y="181"/>
                  </a:lnTo>
                  <a:lnTo>
                    <a:pt x="409" y="164"/>
                  </a:lnTo>
                  <a:lnTo>
                    <a:pt x="405" y="149"/>
                  </a:lnTo>
                  <a:lnTo>
                    <a:pt x="404" y="136"/>
                  </a:lnTo>
                  <a:lnTo>
                    <a:pt x="405" y="125"/>
                  </a:lnTo>
                  <a:lnTo>
                    <a:pt x="409" y="116"/>
                  </a:lnTo>
                  <a:lnTo>
                    <a:pt x="414" y="109"/>
                  </a:lnTo>
                  <a:lnTo>
                    <a:pt x="421" y="104"/>
                  </a:lnTo>
                  <a:lnTo>
                    <a:pt x="428" y="99"/>
                  </a:lnTo>
                  <a:lnTo>
                    <a:pt x="436" y="96"/>
                  </a:lnTo>
                  <a:lnTo>
                    <a:pt x="443" y="94"/>
                  </a:lnTo>
                  <a:lnTo>
                    <a:pt x="450" y="93"/>
                  </a:lnTo>
                  <a:lnTo>
                    <a:pt x="458" y="92"/>
                  </a:lnTo>
                  <a:lnTo>
                    <a:pt x="463" y="92"/>
                  </a:lnTo>
                  <a:lnTo>
                    <a:pt x="467" y="92"/>
                  </a:lnTo>
                  <a:lnTo>
                    <a:pt x="470" y="92"/>
                  </a:lnTo>
                  <a:lnTo>
                    <a:pt x="475" y="92"/>
                  </a:lnTo>
                  <a:lnTo>
                    <a:pt x="482" y="93"/>
                  </a:lnTo>
                  <a:lnTo>
                    <a:pt x="489" y="94"/>
                  </a:lnTo>
                  <a:lnTo>
                    <a:pt x="497" y="96"/>
                  </a:lnTo>
                  <a:lnTo>
                    <a:pt x="504" y="99"/>
                  </a:lnTo>
                  <a:lnTo>
                    <a:pt x="511" y="104"/>
                  </a:lnTo>
                  <a:lnTo>
                    <a:pt x="519" y="109"/>
                  </a:lnTo>
                  <a:lnTo>
                    <a:pt x="524" y="116"/>
                  </a:lnTo>
                  <a:lnTo>
                    <a:pt x="528" y="125"/>
                  </a:lnTo>
                  <a:lnTo>
                    <a:pt x="529" y="136"/>
                  </a:lnTo>
                  <a:lnTo>
                    <a:pt x="528" y="149"/>
                  </a:lnTo>
                  <a:lnTo>
                    <a:pt x="525" y="164"/>
                  </a:lnTo>
                  <a:lnTo>
                    <a:pt x="517" y="181"/>
                  </a:lnTo>
                  <a:lnTo>
                    <a:pt x="506" y="202"/>
                  </a:lnTo>
                  <a:lnTo>
                    <a:pt x="491" y="225"/>
                  </a:lnTo>
                  <a:lnTo>
                    <a:pt x="543" y="372"/>
                  </a:lnTo>
                  <a:lnTo>
                    <a:pt x="631" y="92"/>
                  </a:lnTo>
                  <a:lnTo>
                    <a:pt x="634" y="93"/>
                  </a:lnTo>
                  <a:lnTo>
                    <a:pt x="642" y="96"/>
                  </a:lnTo>
                  <a:lnTo>
                    <a:pt x="653" y="100"/>
                  </a:lnTo>
                  <a:lnTo>
                    <a:pt x="668" y="107"/>
                  </a:lnTo>
                  <a:lnTo>
                    <a:pt x="685" y="116"/>
                  </a:lnTo>
                  <a:lnTo>
                    <a:pt x="706" y="126"/>
                  </a:lnTo>
                  <a:lnTo>
                    <a:pt x="729" y="137"/>
                  </a:lnTo>
                  <a:lnTo>
                    <a:pt x="752" y="151"/>
                  </a:lnTo>
                  <a:lnTo>
                    <a:pt x="778" y="165"/>
                  </a:lnTo>
                  <a:lnTo>
                    <a:pt x="803" y="181"/>
                  </a:lnTo>
                  <a:lnTo>
                    <a:pt x="829" y="198"/>
                  </a:lnTo>
                  <a:lnTo>
                    <a:pt x="832" y="193"/>
                  </a:lnTo>
                  <a:lnTo>
                    <a:pt x="835" y="190"/>
                  </a:lnTo>
                  <a:lnTo>
                    <a:pt x="848" y="176"/>
                  </a:lnTo>
                  <a:lnTo>
                    <a:pt x="860" y="165"/>
                  </a:lnTo>
                  <a:lnTo>
                    <a:pt x="871" y="155"/>
                  </a:lnTo>
                  <a:lnTo>
                    <a:pt x="885" y="144"/>
                  </a:lnTo>
                  <a:lnTo>
                    <a:pt x="900" y="132"/>
                  </a:lnTo>
                  <a:lnTo>
                    <a:pt x="927" y="113"/>
                  </a:lnTo>
                  <a:lnTo>
                    <a:pt x="955" y="95"/>
                  </a:lnTo>
                  <a:lnTo>
                    <a:pt x="982" y="78"/>
                  </a:lnTo>
                  <a:lnTo>
                    <a:pt x="1010" y="63"/>
                  </a:lnTo>
                  <a:lnTo>
                    <a:pt x="1035" y="49"/>
                  </a:lnTo>
                  <a:lnTo>
                    <a:pt x="1060" y="37"/>
                  </a:lnTo>
                  <a:lnTo>
                    <a:pt x="1082" y="26"/>
                  </a:lnTo>
                  <a:lnTo>
                    <a:pt x="1101" y="17"/>
                  </a:lnTo>
                  <a:lnTo>
                    <a:pt x="1116" y="10"/>
                  </a:lnTo>
                  <a:lnTo>
                    <a:pt x="1129" y="4"/>
                  </a:lnTo>
                  <a:lnTo>
                    <a:pt x="1137" y="1"/>
                  </a:lnTo>
                  <a:lnTo>
                    <a:pt x="11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56" name="Freeform 55"/>
            <p:cNvSpPr>
              <a:spLocks noEditPoints="1"/>
            </p:cNvSpPr>
            <p:nvPr/>
          </p:nvSpPr>
          <p:spPr bwMode="auto">
            <a:xfrm>
              <a:off x="1165" y="1365"/>
              <a:ext cx="46" cy="46"/>
            </a:xfrm>
            <a:custGeom>
              <a:avLst/>
              <a:gdLst>
                <a:gd name="T0" fmla="*/ 286 w 694"/>
                <a:gd name="T1" fmla="*/ 202 h 696"/>
                <a:gd name="T2" fmla="*/ 221 w 694"/>
                <a:gd name="T3" fmla="*/ 253 h 696"/>
                <a:gd name="T4" fmla="*/ 190 w 694"/>
                <a:gd name="T5" fmla="*/ 327 h 696"/>
                <a:gd name="T6" fmla="*/ 200 w 694"/>
                <a:gd name="T7" fmla="*/ 410 h 696"/>
                <a:gd name="T8" fmla="*/ 251 w 694"/>
                <a:gd name="T9" fmla="*/ 475 h 696"/>
                <a:gd name="T10" fmla="*/ 325 w 694"/>
                <a:gd name="T11" fmla="*/ 506 h 696"/>
                <a:gd name="T12" fmla="*/ 408 w 694"/>
                <a:gd name="T13" fmla="*/ 495 h 696"/>
                <a:gd name="T14" fmla="*/ 473 w 694"/>
                <a:gd name="T15" fmla="*/ 444 h 696"/>
                <a:gd name="T16" fmla="*/ 503 w 694"/>
                <a:gd name="T17" fmla="*/ 370 h 696"/>
                <a:gd name="T18" fmla="*/ 493 w 694"/>
                <a:gd name="T19" fmla="*/ 288 h 696"/>
                <a:gd name="T20" fmla="*/ 442 w 694"/>
                <a:gd name="T21" fmla="*/ 222 h 696"/>
                <a:gd name="T22" fmla="*/ 368 w 694"/>
                <a:gd name="T23" fmla="*/ 192 h 696"/>
                <a:gd name="T24" fmla="*/ 464 w 694"/>
                <a:gd name="T25" fmla="*/ 3 h 696"/>
                <a:gd name="T26" fmla="*/ 524 w 694"/>
                <a:gd name="T27" fmla="*/ 37 h 696"/>
                <a:gd name="T28" fmla="*/ 507 w 694"/>
                <a:gd name="T29" fmla="*/ 104 h 696"/>
                <a:gd name="T30" fmla="*/ 573 w 694"/>
                <a:gd name="T31" fmla="*/ 163 h 696"/>
                <a:gd name="T32" fmla="*/ 646 w 694"/>
                <a:gd name="T33" fmla="*/ 167 h 696"/>
                <a:gd name="T34" fmla="*/ 674 w 694"/>
                <a:gd name="T35" fmla="*/ 187 h 696"/>
                <a:gd name="T36" fmla="*/ 692 w 694"/>
                <a:gd name="T37" fmla="*/ 254 h 696"/>
                <a:gd name="T38" fmla="*/ 633 w 694"/>
                <a:gd name="T39" fmla="*/ 289 h 696"/>
                <a:gd name="T40" fmla="*/ 635 w 694"/>
                <a:gd name="T41" fmla="*/ 408 h 696"/>
                <a:gd name="T42" fmla="*/ 692 w 694"/>
                <a:gd name="T43" fmla="*/ 441 h 696"/>
                <a:gd name="T44" fmla="*/ 674 w 694"/>
                <a:gd name="T45" fmla="*/ 509 h 696"/>
                <a:gd name="T46" fmla="*/ 646 w 694"/>
                <a:gd name="T47" fmla="*/ 527 h 696"/>
                <a:gd name="T48" fmla="*/ 576 w 694"/>
                <a:gd name="T49" fmla="*/ 532 h 696"/>
                <a:gd name="T50" fmla="*/ 508 w 694"/>
                <a:gd name="T51" fmla="*/ 593 h 696"/>
                <a:gd name="T52" fmla="*/ 526 w 694"/>
                <a:gd name="T53" fmla="*/ 658 h 696"/>
                <a:gd name="T54" fmla="*/ 466 w 694"/>
                <a:gd name="T55" fmla="*/ 694 h 696"/>
                <a:gd name="T56" fmla="*/ 432 w 694"/>
                <a:gd name="T57" fmla="*/ 687 h 696"/>
                <a:gd name="T58" fmla="*/ 368 w 694"/>
                <a:gd name="T59" fmla="*/ 641 h 696"/>
                <a:gd name="T60" fmla="*/ 271 w 694"/>
                <a:gd name="T61" fmla="*/ 677 h 696"/>
                <a:gd name="T62" fmla="*/ 243 w 694"/>
                <a:gd name="T63" fmla="*/ 696 h 696"/>
                <a:gd name="T64" fmla="*/ 178 w 694"/>
                <a:gd name="T65" fmla="*/ 668 h 696"/>
                <a:gd name="T66" fmla="*/ 171 w 694"/>
                <a:gd name="T67" fmla="*/ 636 h 696"/>
                <a:gd name="T68" fmla="*/ 129 w 694"/>
                <a:gd name="T69" fmla="*/ 542 h 696"/>
                <a:gd name="T70" fmla="*/ 50 w 694"/>
                <a:gd name="T71" fmla="*/ 530 h 696"/>
                <a:gd name="T72" fmla="*/ 21 w 694"/>
                <a:gd name="T73" fmla="*/ 511 h 696"/>
                <a:gd name="T74" fmla="*/ 3 w 694"/>
                <a:gd name="T75" fmla="*/ 443 h 696"/>
                <a:gd name="T76" fmla="*/ 62 w 694"/>
                <a:gd name="T77" fmla="*/ 409 h 696"/>
                <a:gd name="T78" fmla="*/ 62 w 694"/>
                <a:gd name="T79" fmla="*/ 290 h 696"/>
                <a:gd name="T80" fmla="*/ 2 w 694"/>
                <a:gd name="T81" fmla="*/ 255 h 696"/>
                <a:gd name="T82" fmla="*/ 20 w 694"/>
                <a:gd name="T83" fmla="*/ 188 h 696"/>
                <a:gd name="T84" fmla="*/ 49 w 694"/>
                <a:gd name="T85" fmla="*/ 168 h 696"/>
                <a:gd name="T86" fmla="*/ 121 w 694"/>
                <a:gd name="T87" fmla="*/ 165 h 696"/>
                <a:gd name="T88" fmla="*/ 187 w 694"/>
                <a:gd name="T89" fmla="*/ 105 h 696"/>
                <a:gd name="T90" fmla="*/ 169 w 694"/>
                <a:gd name="T91" fmla="*/ 38 h 696"/>
                <a:gd name="T92" fmla="*/ 229 w 694"/>
                <a:gd name="T93" fmla="*/ 4 h 696"/>
                <a:gd name="T94" fmla="*/ 262 w 694"/>
                <a:gd name="T95" fmla="*/ 10 h 696"/>
                <a:gd name="T96" fmla="*/ 327 w 694"/>
                <a:gd name="T97" fmla="*/ 58 h 696"/>
                <a:gd name="T98" fmla="*/ 423 w 694"/>
                <a:gd name="T99" fmla="*/ 19 h 696"/>
                <a:gd name="T100" fmla="*/ 451 w 694"/>
                <a:gd name="T101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94" h="696">
                  <a:moveTo>
                    <a:pt x="341" y="190"/>
                  </a:moveTo>
                  <a:lnTo>
                    <a:pt x="313" y="194"/>
                  </a:lnTo>
                  <a:lnTo>
                    <a:pt x="286" y="202"/>
                  </a:lnTo>
                  <a:lnTo>
                    <a:pt x="260" y="215"/>
                  </a:lnTo>
                  <a:lnTo>
                    <a:pt x="239" y="233"/>
                  </a:lnTo>
                  <a:lnTo>
                    <a:pt x="221" y="253"/>
                  </a:lnTo>
                  <a:lnTo>
                    <a:pt x="206" y="275"/>
                  </a:lnTo>
                  <a:lnTo>
                    <a:pt x="195" y="301"/>
                  </a:lnTo>
                  <a:lnTo>
                    <a:pt x="190" y="327"/>
                  </a:lnTo>
                  <a:lnTo>
                    <a:pt x="188" y="355"/>
                  </a:lnTo>
                  <a:lnTo>
                    <a:pt x="192" y="382"/>
                  </a:lnTo>
                  <a:lnTo>
                    <a:pt x="200" y="410"/>
                  </a:lnTo>
                  <a:lnTo>
                    <a:pt x="214" y="435"/>
                  </a:lnTo>
                  <a:lnTo>
                    <a:pt x="231" y="457"/>
                  </a:lnTo>
                  <a:lnTo>
                    <a:pt x="251" y="475"/>
                  </a:lnTo>
                  <a:lnTo>
                    <a:pt x="274" y="489"/>
                  </a:lnTo>
                  <a:lnTo>
                    <a:pt x="299" y="499"/>
                  </a:lnTo>
                  <a:lnTo>
                    <a:pt x="325" y="506"/>
                  </a:lnTo>
                  <a:lnTo>
                    <a:pt x="353" y="508"/>
                  </a:lnTo>
                  <a:lnTo>
                    <a:pt x="380" y="503"/>
                  </a:lnTo>
                  <a:lnTo>
                    <a:pt x="408" y="495"/>
                  </a:lnTo>
                  <a:lnTo>
                    <a:pt x="433" y="482"/>
                  </a:lnTo>
                  <a:lnTo>
                    <a:pt x="455" y="465"/>
                  </a:lnTo>
                  <a:lnTo>
                    <a:pt x="473" y="444"/>
                  </a:lnTo>
                  <a:lnTo>
                    <a:pt x="487" y="421"/>
                  </a:lnTo>
                  <a:lnTo>
                    <a:pt x="497" y="397"/>
                  </a:lnTo>
                  <a:lnTo>
                    <a:pt x="503" y="370"/>
                  </a:lnTo>
                  <a:lnTo>
                    <a:pt x="504" y="343"/>
                  </a:lnTo>
                  <a:lnTo>
                    <a:pt x="501" y="315"/>
                  </a:lnTo>
                  <a:lnTo>
                    <a:pt x="493" y="288"/>
                  </a:lnTo>
                  <a:lnTo>
                    <a:pt x="480" y="262"/>
                  </a:lnTo>
                  <a:lnTo>
                    <a:pt x="463" y="241"/>
                  </a:lnTo>
                  <a:lnTo>
                    <a:pt x="442" y="222"/>
                  </a:lnTo>
                  <a:lnTo>
                    <a:pt x="419" y="208"/>
                  </a:lnTo>
                  <a:lnTo>
                    <a:pt x="395" y="198"/>
                  </a:lnTo>
                  <a:lnTo>
                    <a:pt x="368" y="192"/>
                  </a:lnTo>
                  <a:lnTo>
                    <a:pt x="341" y="190"/>
                  </a:lnTo>
                  <a:close/>
                  <a:moveTo>
                    <a:pt x="451" y="0"/>
                  </a:moveTo>
                  <a:lnTo>
                    <a:pt x="464" y="3"/>
                  </a:lnTo>
                  <a:lnTo>
                    <a:pt x="507" y="21"/>
                  </a:lnTo>
                  <a:lnTo>
                    <a:pt x="517" y="27"/>
                  </a:lnTo>
                  <a:lnTo>
                    <a:pt x="524" y="37"/>
                  </a:lnTo>
                  <a:lnTo>
                    <a:pt x="526" y="48"/>
                  </a:lnTo>
                  <a:lnTo>
                    <a:pt x="524" y="61"/>
                  </a:lnTo>
                  <a:lnTo>
                    <a:pt x="507" y="104"/>
                  </a:lnTo>
                  <a:lnTo>
                    <a:pt x="531" y="122"/>
                  </a:lnTo>
                  <a:lnTo>
                    <a:pt x="553" y="141"/>
                  </a:lnTo>
                  <a:lnTo>
                    <a:pt x="573" y="163"/>
                  </a:lnTo>
                  <a:lnTo>
                    <a:pt x="591" y="188"/>
                  </a:lnTo>
                  <a:lnTo>
                    <a:pt x="633" y="171"/>
                  </a:lnTo>
                  <a:lnTo>
                    <a:pt x="646" y="167"/>
                  </a:lnTo>
                  <a:lnTo>
                    <a:pt x="657" y="170"/>
                  </a:lnTo>
                  <a:lnTo>
                    <a:pt x="667" y="177"/>
                  </a:lnTo>
                  <a:lnTo>
                    <a:pt x="674" y="187"/>
                  </a:lnTo>
                  <a:lnTo>
                    <a:pt x="692" y="231"/>
                  </a:lnTo>
                  <a:lnTo>
                    <a:pt x="694" y="243"/>
                  </a:lnTo>
                  <a:lnTo>
                    <a:pt x="692" y="254"/>
                  </a:lnTo>
                  <a:lnTo>
                    <a:pt x="686" y="264"/>
                  </a:lnTo>
                  <a:lnTo>
                    <a:pt x="676" y="270"/>
                  </a:lnTo>
                  <a:lnTo>
                    <a:pt x="633" y="289"/>
                  </a:lnTo>
                  <a:lnTo>
                    <a:pt x="640" y="328"/>
                  </a:lnTo>
                  <a:lnTo>
                    <a:pt x="640" y="368"/>
                  </a:lnTo>
                  <a:lnTo>
                    <a:pt x="635" y="408"/>
                  </a:lnTo>
                  <a:lnTo>
                    <a:pt x="676" y="425"/>
                  </a:lnTo>
                  <a:lnTo>
                    <a:pt x="685" y="431"/>
                  </a:lnTo>
                  <a:lnTo>
                    <a:pt x="692" y="441"/>
                  </a:lnTo>
                  <a:lnTo>
                    <a:pt x="694" y="453"/>
                  </a:lnTo>
                  <a:lnTo>
                    <a:pt x="692" y="465"/>
                  </a:lnTo>
                  <a:lnTo>
                    <a:pt x="674" y="509"/>
                  </a:lnTo>
                  <a:lnTo>
                    <a:pt x="667" y="519"/>
                  </a:lnTo>
                  <a:lnTo>
                    <a:pt x="658" y="525"/>
                  </a:lnTo>
                  <a:lnTo>
                    <a:pt x="646" y="527"/>
                  </a:lnTo>
                  <a:lnTo>
                    <a:pt x="635" y="525"/>
                  </a:lnTo>
                  <a:lnTo>
                    <a:pt x="593" y="509"/>
                  </a:lnTo>
                  <a:lnTo>
                    <a:pt x="576" y="532"/>
                  </a:lnTo>
                  <a:lnTo>
                    <a:pt x="555" y="554"/>
                  </a:lnTo>
                  <a:lnTo>
                    <a:pt x="533" y="575"/>
                  </a:lnTo>
                  <a:lnTo>
                    <a:pt x="508" y="593"/>
                  </a:lnTo>
                  <a:lnTo>
                    <a:pt x="526" y="635"/>
                  </a:lnTo>
                  <a:lnTo>
                    <a:pt x="528" y="647"/>
                  </a:lnTo>
                  <a:lnTo>
                    <a:pt x="526" y="658"/>
                  </a:lnTo>
                  <a:lnTo>
                    <a:pt x="520" y="668"/>
                  </a:lnTo>
                  <a:lnTo>
                    <a:pt x="509" y="675"/>
                  </a:lnTo>
                  <a:lnTo>
                    <a:pt x="466" y="694"/>
                  </a:lnTo>
                  <a:lnTo>
                    <a:pt x="454" y="696"/>
                  </a:lnTo>
                  <a:lnTo>
                    <a:pt x="442" y="694"/>
                  </a:lnTo>
                  <a:lnTo>
                    <a:pt x="432" y="687"/>
                  </a:lnTo>
                  <a:lnTo>
                    <a:pt x="425" y="677"/>
                  </a:lnTo>
                  <a:lnTo>
                    <a:pt x="408" y="636"/>
                  </a:lnTo>
                  <a:lnTo>
                    <a:pt x="368" y="641"/>
                  </a:lnTo>
                  <a:lnTo>
                    <a:pt x="327" y="641"/>
                  </a:lnTo>
                  <a:lnTo>
                    <a:pt x="289" y="636"/>
                  </a:lnTo>
                  <a:lnTo>
                    <a:pt x="271" y="677"/>
                  </a:lnTo>
                  <a:lnTo>
                    <a:pt x="264" y="687"/>
                  </a:lnTo>
                  <a:lnTo>
                    <a:pt x="254" y="693"/>
                  </a:lnTo>
                  <a:lnTo>
                    <a:pt x="243" y="696"/>
                  </a:lnTo>
                  <a:lnTo>
                    <a:pt x="231" y="694"/>
                  </a:lnTo>
                  <a:lnTo>
                    <a:pt x="187" y="676"/>
                  </a:lnTo>
                  <a:lnTo>
                    <a:pt x="178" y="668"/>
                  </a:lnTo>
                  <a:lnTo>
                    <a:pt x="172" y="659"/>
                  </a:lnTo>
                  <a:lnTo>
                    <a:pt x="169" y="647"/>
                  </a:lnTo>
                  <a:lnTo>
                    <a:pt x="171" y="636"/>
                  </a:lnTo>
                  <a:lnTo>
                    <a:pt x="188" y="594"/>
                  </a:lnTo>
                  <a:lnTo>
                    <a:pt x="157" y="570"/>
                  </a:lnTo>
                  <a:lnTo>
                    <a:pt x="129" y="542"/>
                  </a:lnTo>
                  <a:lnTo>
                    <a:pt x="104" y="510"/>
                  </a:lnTo>
                  <a:lnTo>
                    <a:pt x="62" y="527"/>
                  </a:lnTo>
                  <a:lnTo>
                    <a:pt x="50" y="530"/>
                  </a:lnTo>
                  <a:lnTo>
                    <a:pt x="39" y="528"/>
                  </a:lnTo>
                  <a:lnTo>
                    <a:pt x="28" y="521"/>
                  </a:lnTo>
                  <a:lnTo>
                    <a:pt x="21" y="511"/>
                  </a:lnTo>
                  <a:lnTo>
                    <a:pt x="3" y="467"/>
                  </a:lnTo>
                  <a:lnTo>
                    <a:pt x="1" y="455"/>
                  </a:lnTo>
                  <a:lnTo>
                    <a:pt x="3" y="443"/>
                  </a:lnTo>
                  <a:lnTo>
                    <a:pt x="9" y="433"/>
                  </a:lnTo>
                  <a:lnTo>
                    <a:pt x="19" y="427"/>
                  </a:lnTo>
                  <a:lnTo>
                    <a:pt x="62" y="409"/>
                  </a:lnTo>
                  <a:lnTo>
                    <a:pt x="56" y="369"/>
                  </a:lnTo>
                  <a:lnTo>
                    <a:pt x="56" y="328"/>
                  </a:lnTo>
                  <a:lnTo>
                    <a:pt x="62" y="290"/>
                  </a:lnTo>
                  <a:lnTo>
                    <a:pt x="18" y="272"/>
                  </a:lnTo>
                  <a:lnTo>
                    <a:pt x="8" y="265"/>
                  </a:lnTo>
                  <a:lnTo>
                    <a:pt x="2" y="255"/>
                  </a:lnTo>
                  <a:lnTo>
                    <a:pt x="0" y="244"/>
                  </a:lnTo>
                  <a:lnTo>
                    <a:pt x="2" y="232"/>
                  </a:lnTo>
                  <a:lnTo>
                    <a:pt x="20" y="188"/>
                  </a:lnTo>
                  <a:lnTo>
                    <a:pt x="27" y="178"/>
                  </a:lnTo>
                  <a:lnTo>
                    <a:pt x="37" y="172"/>
                  </a:lnTo>
                  <a:lnTo>
                    <a:pt x="49" y="168"/>
                  </a:lnTo>
                  <a:lnTo>
                    <a:pt x="60" y="171"/>
                  </a:lnTo>
                  <a:lnTo>
                    <a:pt x="104" y="189"/>
                  </a:lnTo>
                  <a:lnTo>
                    <a:pt x="121" y="165"/>
                  </a:lnTo>
                  <a:lnTo>
                    <a:pt x="140" y="143"/>
                  </a:lnTo>
                  <a:lnTo>
                    <a:pt x="163" y="124"/>
                  </a:lnTo>
                  <a:lnTo>
                    <a:pt x="187" y="105"/>
                  </a:lnTo>
                  <a:lnTo>
                    <a:pt x="169" y="63"/>
                  </a:lnTo>
                  <a:lnTo>
                    <a:pt x="167" y="50"/>
                  </a:lnTo>
                  <a:lnTo>
                    <a:pt x="169" y="38"/>
                  </a:lnTo>
                  <a:lnTo>
                    <a:pt x="175" y="29"/>
                  </a:lnTo>
                  <a:lnTo>
                    <a:pt x="185" y="22"/>
                  </a:lnTo>
                  <a:lnTo>
                    <a:pt x="229" y="4"/>
                  </a:lnTo>
                  <a:lnTo>
                    <a:pt x="241" y="0"/>
                  </a:lnTo>
                  <a:lnTo>
                    <a:pt x="252" y="4"/>
                  </a:lnTo>
                  <a:lnTo>
                    <a:pt x="262" y="10"/>
                  </a:lnTo>
                  <a:lnTo>
                    <a:pt x="269" y="20"/>
                  </a:lnTo>
                  <a:lnTo>
                    <a:pt x="287" y="63"/>
                  </a:lnTo>
                  <a:lnTo>
                    <a:pt x="327" y="58"/>
                  </a:lnTo>
                  <a:lnTo>
                    <a:pt x="366" y="58"/>
                  </a:lnTo>
                  <a:lnTo>
                    <a:pt x="406" y="63"/>
                  </a:lnTo>
                  <a:lnTo>
                    <a:pt x="423" y="19"/>
                  </a:lnTo>
                  <a:lnTo>
                    <a:pt x="430" y="10"/>
                  </a:lnTo>
                  <a:lnTo>
                    <a:pt x="440" y="3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grpSp>
        <p:nvGrpSpPr>
          <p:cNvPr id="57" name="Group 56"/>
          <p:cNvGrpSpPr>
            <a:grpSpLocks noChangeAspect="1"/>
          </p:cNvGrpSpPr>
          <p:nvPr/>
        </p:nvGrpSpPr>
        <p:grpSpPr bwMode="auto">
          <a:xfrm>
            <a:off x="2730867" y="4530471"/>
            <a:ext cx="408738" cy="395795"/>
            <a:chOff x="3542" y="3710"/>
            <a:chExt cx="383" cy="399"/>
          </a:xfrm>
          <a:solidFill>
            <a:schemeClr val="accent1"/>
          </a:solidFill>
        </p:grpSpPr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42" y="3710"/>
              <a:ext cx="383" cy="284"/>
            </a:xfrm>
            <a:custGeom>
              <a:avLst/>
              <a:gdLst>
                <a:gd name="T0" fmla="*/ 2567 w 3446"/>
                <a:gd name="T1" fmla="*/ 0 h 2558"/>
                <a:gd name="T2" fmla="*/ 3446 w 3446"/>
                <a:gd name="T3" fmla="*/ 762 h 2558"/>
                <a:gd name="T4" fmla="*/ 3020 w 3446"/>
                <a:gd name="T5" fmla="*/ 875 h 2558"/>
                <a:gd name="T6" fmla="*/ 2961 w 3446"/>
                <a:gd name="T7" fmla="*/ 1092 h 2558"/>
                <a:gd name="T8" fmla="*/ 2880 w 3446"/>
                <a:gd name="T9" fmla="*/ 1297 h 2558"/>
                <a:gd name="T10" fmla="*/ 2780 w 3446"/>
                <a:gd name="T11" fmla="*/ 1488 h 2558"/>
                <a:gd name="T12" fmla="*/ 2661 w 3446"/>
                <a:gd name="T13" fmla="*/ 1666 h 2558"/>
                <a:gd name="T14" fmla="*/ 2526 w 3446"/>
                <a:gd name="T15" fmla="*/ 1829 h 2558"/>
                <a:gd name="T16" fmla="*/ 2374 w 3446"/>
                <a:gd name="T17" fmla="*/ 1977 h 2558"/>
                <a:gd name="T18" fmla="*/ 2209 w 3446"/>
                <a:gd name="T19" fmla="*/ 2110 h 2558"/>
                <a:gd name="T20" fmla="*/ 2032 w 3446"/>
                <a:gd name="T21" fmla="*/ 2227 h 2558"/>
                <a:gd name="T22" fmla="*/ 1844 w 3446"/>
                <a:gd name="T23" fmla="*/ 2327 h 2558"/>
                <a:gd name="T24" fmla="*/ 1647 w 3446"/>
                <a:gd name="T25" fmla="*/ 2410 h 2558"/>
                <a:gd name="T26" fmla="*/ 1442 w 3446"/>
                <a:gd name="T27" fmla="*/ 2476 h 2558"/>
                <a:gd name="T28" fmla="*/ 1231 w 3446"/>
                <a:gd name="T29" fmla="*/ 2522 h 2558"/>
                <a:gd name="T30" fmla="*/ 1015 w 3446"/>
                <a:gd name="T31" fmla="*/ 2550 h 2558"/>
                <a:gd name="T32" fmla="*/ 796 w 3446"/>
                <a:gd name="T33" fmla="*/ 2558 h 2558"/>
                <a:gd name="T34" fmla="*/ 575 w 3446"/>
                <a:gd name="T35" fmla="*/ 2547 h 2558"/>
                <a:gd name="T36" fmla="*/ 354 w 3446"/>
                <a:gd name="T37" fmla="*/ 2515 h 2558"/>
                <a:gd name="T38" fmla="*/ 135 w 3446"/>
                <a:gd name="T39" fmla="*/ 2461 h 2558"/>
                <a:gd name="T40" fmla="*/ 12 w 3446"/>
                <a:gd name="T41" fmla="*/ 2420 h 2558"/>
                <a:gd name="T42" fmla="*/ 0 w 3446"/>
                <a:gd name="T43" fmla="*/ 2400 h 2558"/>
                <a:gd name="T44" fmla="*/ 3 w 3446"/>
                <a:gd name="T45" fmla="*/ 2377 h 2558"/>
                <a:gd name="T46" fmla="*/ 19 w 3446"/>
                <a:gd name="T47" fmla="*/ 2361 h 2558"/>
                <a:gd name="T48" fmla="*/ 45 w 3446"/>
                <a:gd name="T49" fmla="*/ 2356 h 2558"/>
                <a:gd name="T50" fmla="*/ 275 w 3446"/>
                <a:gd name="T51" fmla="*/ 2379 h 2558"/>
                <a:gd name="T52" fmla="*/ 499 w 3446"/>
                <a:gd name="T53" fmla="*/ 2371 h 2558"/>
                <a:gd name="T54" fmla="*/ 715 w 3446"/>
                <a:gd name="T55" fmla="*/ 2335 h 2558"/>
                <a:gd name="T56" fmla="*/ 924 w 3446"/>
                <a:gd name="T57" fmla="*/ 2275 h 2558"/>
                <a:gd name="T58" fmla="*/ 1122 w 3446"/>
                <a:gd name="T59" fmla="*/ 2191 h 2558"/>
                <a:gd name="T60" fmla="*/ 1308 w 3446"/>
                <a:gd name="T61" fmla="*/ 2085 h 2558"/>
                <a:gd name="T62" fmla="*/ 1480 w 3446"/>
                <a:gd name="T63" fmla="*/ 1958 h 2558"/>
                <a:gd name="T64" fmla="*/ 1638 w 3446"/>
                <a:gd name="T65" fmla="*/ 1813 h 2558"/>
                <a:gd name="T66" fmla="*/ 1779 w 3446"/>
                <a:gd name="T67" fmla="*/ 1651 h 2558"/>
                <a:gd name="T68" fmla="*/ 1902 w 3446"/>
                <a:gd name="T69" fmla="*/ 1475 h 2558"/>
                <a:gd name="T70" fmla="*/ 2007 w 3446"/>
                <a:gd name="T71" fmla="*/ 1284 h 2558"/>
                <a:gd name="T72" fmla="*/ 2088 w 3446"/>
                <a:gd name="T73" fmla="*/ 1082 h 2558"/>
                <a:gd name="T74" fmla="*/ 2149 w 3446"/>
                <a:gd name="T75" fmla="*/ 872 h 2558"/>
                <a:gd name="T76" fmla="*/ 1689 w 3446"/>
                <a:gd name="T77" fmla="*/ 762 h 2558"/>
                <a:gd name="T78" fmla="*/ 2567 w 3446"/>
                <a:gd name="T79" fmla="*/ 0 h 2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446" h="2558">
                  <a:moveTo>
                    <a:pt x="2567" y="0"/>
                  </a:moveTo>
                  <a:lnTo>
                    <a:pt x="2567" y="0"/>
                  </a:lnTo>
                  <a:lnTo>
                    <a:pt x="3007" y="381"/>
                  </a:lnTo>
                  <a:lnTo>
                    <a:pt x="3446" y="762"/>
                  </a:lnTo>
                  <a:lnTo>
                    <a:pt x="3041" y="762"/>
                  </a:lnTo>
                  <a:lnTo>
                    <a:pt x="3020" y="875"/>
                  </a:lnTo>
                  <a:lnTo>
                    <a:pt x="2993" y="985"/>
                  </a:lnTo>
                  <a:lnTo>
                    <a:pt x="2961" y="1092"/>
                  </a:lnTo>
                  <a:lnTo>
                    <a:pt x="2924" y="1196"/>
                  </a:lnTo>
                  <a:lnTo>
                    <a:pt x="2880" y="1297"/>
                  </a:lnTo>
                  <a:lnTo>
                    <a:pt x="2833" y="1395"/>
                  </a:lnTo>
                  <a:lnTo>
                    <a:pt x="2780" y="1488"/>
                  </a:lnTo>
                  <a:lnTo>
                    <a:pt x="2723" y="1579"/>
                  </a:lnTo>
                  <a:lnTo>
                    <a:pt x="2661" y="1666"/>
                  </a:lnTo>
                  <a:lnTo>
                    <a:pt x="2595" y="1749"/>
                  </a:lnTo>
                  <a:lnTo>
                    <a:pt x="2526" y="1829"/>
                  </a:lnTo>
                  <a:lnTo>
                    <a:pt x="2452" y="1904"/>
                  </a:lnTo>
                  <a:lnTo>
                    <a:pt x="2374" y="1977"/>
                  </a:lnTo>
                  <a:lnTo>
                    <a:pt x="2294" y="2046"/>
                  </a:lnTo>
                  <a:lnTo>
                    <a:pt x="2209" y="2110"/>
                  </a:lnTo>
                  <a:lnTo>
                    <a:pt x="2122" y="2170"/>
                  </a:lnTo>
                  <a:lnTo>
                    <a:pt x="2032" y="2227"/>
                  </a:lnTo>
                  <a:lnTo>
                    <a:pt x="1939" y="2279"/>
                  </a:lnTo>
                  <a:lnTo>
                    <a:pt x="1844" y="2327"/>
                  </a:lnTo>
                  <a:lnTo>
                    <a:pt x="1747" y="2371"/>
                  </a:lnTo>
                  <a:lnTo>
                    <a:pt x="1647" y="2410"/>
                  </a:lnTo>
                  <a:lnTo>
                    <a:pt x="1546" y="2444"/>
                  </a:lnTo>
                  <a:lnTo>
                    <a:pt x="1442" y="2476"/>
                  </a:lnTo>
                  <a:lnTo>
                    <a:pt x="1337" y="2501"/>
                  </a:lnTo>
                  <a:lnTo>
                    <a:pt x="1231" y="2522"/>
                  </a:lnTo>
                  <a:lnTo>
                    <a:pt x="1123" y="2538"/>
                  </a:lnTo>
                  <a:lnTo>
                    <a:pt x="1015" y="2550"/>
                  </a:lnTo>
                  <a:lnTo>
                    <a:pt x="906" y="2557"/>
                  </a:lnTo>
                  <a:lnTo>
                    <a:pt x="796" y="2558"/>
                  </a:lnTo>
                  <a:lnTo>
                    <a:pt x="685" y="2556"/>
                  </a:lnTo>
                  <a:lnTo>
                    <a:pt x="575" y="2547"/>
                  </a:lnTo>
                  <a:lnTo>
                    <a:pt x="464" y="2534"/>
                  </a:lnTo>
                  <a:lnTo>
                    <a:pt x="354" y="2515"/>
                  </a:lnTo>
                  <a:lnTo>
                    <a:pt x="243" y="2491"/>
                  </a:lnTo>
                  <a:lnTo>
                    <a:pt x="135" y="2461"/>
                  </a:lnTo>
                  <a:lnTo>
                    <a:pt x="26" y="2427"/>
                  </a:lnTo>
                  <a:lnTo>
                    <a:pt x="12" y="2420"/>
                  </a:lnTo>
                  <a:lnTo>
                    <a:pt x="4" y="2411"/>
                  </a:lnTo>
                  <a:lnTo>
                    <a:pt x="0" y="2400"/>
                  </a:lnTo>
                  <a:lnTo>
                    <a:pt x="0" y="2389"/>
                  </a:lnTo>
                  <a:lnTo>
                    <a:pt x="3" y="2377"/>
                  </a:lnTo>
                  <a:lnTo>
                    <a:pt x="9" y="2368"/>
                  </a:lnTo>
                  <a:lnTo>
                    <a:pt x="19" y="2361"/>
                  </a:lnTo>
                  <a:lnTo>
                    <a:pt x="30" y="2356"/>
                  </a:lnTo>
                  <a:lnTo>
                    <a:pt x="45" y="2356"/>
                  </a:lnTo>
                  <a:lnTo>
                    <a:pt x="160" y="2371"/>
                  </a:lnTo>
                  <a:lnTo>
                    <a:pt x="275" y="2379"/>
                  </a:lnTo>
                  <a:lnTo>
                    <a:pt x="388" y="2377"/>
                  </a:lnTo>
                  <a:lnTo>
                    <a:pt x="499" y="2371"/>
                  </a:lnTo>
                  <a:lnTo>
                    <a:pt x="609" y="2356"/>
                  </a:lnTo>
                  <a:lnTo>
                    <a:pt x="715" y="2335"/>
                  </a:lnTo>
                  <a:lnTo>
                    <a:pt x="821" y="2308"/>
                  </a:lnTo>
                  <a:lnTo>
                    <a:pt x="924" y="2275"/>
                  </a:lnTo>
                  <a:lnTo>
                    <a:pt x="1025" y="2236"/>
                  </a:lnTo>
                  <a:lnTo>
                    <a:pt x="1122" y="2191"/>
                  </a:lnTo>
                  <a:lnTo>
                    <a:pt x="1216" y="2140"/>
                  </a:lnTo>
                  <a:lnTo>
                    <a:pt x="1308" y="2085"/>
                  </a:lnTo>
                  <a:lnTo>
                    <a:pt x="1396" y="2024"/>
                  </a:lnTo>
                  <a:lnTo>
                    <a:pt x="1480" y="1958"/>
                  </a:lnTo>
                  <a:lnTo>
                    <a:pt x="1562" y="1888"/>
                  </a:lnTo>
                  <a:lnTo>
                    <a:pt x="1638" y="1813"/>
                  </a:lnTo>
                  <a:lnTo>
                    <a:pt x="1711" y="1734"/>
                  </a:lnTo>
                  <a:lnTo>
                    <a:pt x="1779" y="1651"/>
                  </a:lnTo>
                  <a:lnTo>
                    <a:pt x="1843" y="1564"/>
                  </a:lnTo>
                  <a:lnTo>
                    <a:pt x="1902" y="1475"/>
                  </a:lnTo>
                  <a:lnTo>
                    <a:pt x="1957" y="1381"/>
                  </a:lnTo>
                  <a:lnTo>
                    <a:pt x="2007" y="1284"/>
                  </a:lnTo>
                  <a:lnTo>
                    <a:pt x="2050" y="1185"/>
                  </a:lnTo>
                  <a:lnTo>
                    <a:pt x="2088" y="1082"/>
                  </a:lnTo>
                  <a:lnTo>
                    <a:pt x="2122" y="978"/>
                  </a:lnTo>
                  <a:lnTo>
                    <a:pt x="2149" y="872"/>
                  </a:lnTo>
                  <a:lnTo>
                    <a:pt x="2170" y="762"/>
                  </a:lnTo>
                  <a:lnTo>
                    <a:pt x="1689" y="762"/>
                  </a:lnTo>
                  <a:lnTo>
                    <a:pt x="2129" y="381"/>
                  </a:lnTo>
                  <a:lnTo>
                    <a:pt x="25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3767" y="3936"/>
              <a:ext cx="50" cy="173"/>
            </a:xfrm>
            <a:custGeom>
              <a:avLst/>
              <a:gdLst>
                <a:gd name="T0" fmla="*/ 450 w 450"/>
                <a:gd name="T1" fmla="*/ 0 h 1552"/>
                <a:gd name="T2" fmla="*/ 450 w 450"/>
                <a:gd name="T3" fmla="*/ 1552 h 1552"/>
                <a:gd name="T4" fmla="*/ 0 w 450"/>
                <a:gd name="T5" fmla="*/ 1552 h 1552"/>
                <a:gd name="T6" fmla="*/ 0 w 450"/>
                <a:gd name="T7" fmla="*/ 324 h 1552"/>
                <a:gd name="T8" fmla="*/ 97 w 450"/>
                <a:gd name="T9" fmla="*/ 267 h 1552"/>
                <a:gd name="T10" fmla="*/ 190 w 450"/>
                <a:gd name="T11" fmla="*/ 207 h 1552"/>
                <a:gd name="T12" fmla="*/ 281 w 450"/>
                <a:gd name="T13" fmla="*/ 142 h 1552"/>
                <a:gd name="T14" fmla="*/ 367 w 450"/>
                <a:gd name="T15" fmla="*/ 73 h 1552"/>
                <a:gd name="T16" fmla="*/ 450 w 450"/>
                <a:gd name="T17" fmla="*/ 0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0" h="1552">
                  <a:moveTo>
                    <a:pt x="450" y="0"/>
                  </a:moveTo>
                  <a:lnTo>
                    <a:pt x="450" y="1552"/>
                  </a:lnTo>
                  <a:lnTo>
                    <a:pt x="0" y="1552"/>
                  </a:lnTo>
                  <a:lnTo>
                    <a:pt x="0" y="324"/>
                  </a:lnTo>
                  <a:lnTo>
                    <a:pt x="97" y="267"/>
                  </a:lnTo>
                  <a:lnTo>
                    <a:pt x="190" y="207"/>
                  </a:lnTo>
                  <a:lnTo>
                    <a:pt x="281" y="142"/>
                  </a:lnTo>
                  <a:lnTo>
                    <a:pt x="367" y="73"/>
                  </a:lnTo>
                  <a:lnTo>
                    <a:pt x="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692" y="3984"/>
              <a:ext cx="50" cy="125"/>
            </a:xfrm>
            <a:custGeom>
              <a:avLst/>
              <a:gdLst>
                <a:gd name="T0" fmla="*/ 448 w 448"/>
                <a:gd name="T1" fmla="*/ 0 h 1119"/>
                <a:gd name="T2" fmla="*/ 448 w 448"/>
                <a:gd name="T3" fmla="*/ 1119 h 1119"/>
                <a:gd name="T4" fmla="*/ 0 w 448"/>
                <a:gd name="T5" fmla="*/ 1119 h 1119"/>
                <a:gd name="T6" fmla="*/ 0 w 448"/>
                <a:gd name="T7" fmla="*/ 142 h 1119"/>
                <a:gd name="T8" fmla="*/ 115 w 448"/>
                <a:gd name="T9" fmla="*/ 114 h 1119"/>
                <a:gd name="T10" fmla="*/ 228 w 448"/>
                <a:gd name="T11" fmla="*/ 82 h 1119"/>
                <a:gd name="T12" fmla="*/ 340 w 448"/>
                <a:gd name="T13" fmla="*/ 44 h 1119"/>
                <a:gd name="T14" fmla="*/ 448 w 448"/>
                <a:gd name="T15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1119">
                  <a:moveTo>
                    <a:pt x="448" y="0"/>
                  </a:moveTo>
                  <a:lnTo>
                    <a:pt x="448" y="1119"/>
                  </a:lnTo>
                  <a:lnTo>
                    <a:pt x="0" y="1119"/>
                  </a:lnTo>
                  <a:lnTo>
                    <a:pt x="0" y="142"/>
                  </a:lnTo>
                  <a:lnTo>
                    <a:pt x="115" y="114"/>
                  </a:lnTo>
                  <a:lnTo>
                    <a:pt x="228" y="82"/>
                  </a:lnTo>
                  <a:lnTo>
                    <a:pt x="340" y="44"/>
                  </a:lnTo>
                  <a:lnTo>
                    <a:pt x="4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3842" y="3807"/>
              <a:ext cx="50" cy="302"/>
            </a:xfrm>
            <a:custGeom>
              <a:avLst/>
              <a:gdLst>
                <a:gd name="T0" fmla="*/ 437 w 449"/>
                <a:gd name="T1" fmla="*/ 0 h 2717"/>
                <a:gd name="T2" fmla="*/ 449 w 449"/>
                <a:gd name="T3" fmla="*/ 0 h 2717"/>
                <a:gd name="T4" fmla="*/ 449 w 449"/>
                <a:gd name="T5" fmla="*/ 2717 h 2717"/>
                <a:gd name="T6" fmla="*/ 0 w 449"/>
                <a:gd name="T7" fmla="*/ 2717 h 2717"/>
                <a:gd name="T8" fmla="*/ 0 w 449"/>
                <a:gd name="T9" fmla="*/ 926 h 2717"/>
                <a:gd name="T10" fmla="*/ 68 w 449"/>
                <a:gd name="T11" fmla="*/ 835 h 2717"/>
                <a:gd name="T12" fmla="*/ 134 w 449"/>
                <a:gd name="T13" fmla="*/ 742 h 2717"/>
                <a:gd name="T14" fmla="*/ 193 w 449"/>
                <a:gd name="T15" fmla="*/ 645 h 2717"/>
                <a:gd name="T16" fmla="*/ 248 w 449"/>
                <a:gd name="T17" fmla="*/ 545 h 2717"/>
                <a:gd name="T18" fmla="*/ 297 w 449"/>
                <a:gd name="T19" fmla="*/ 442 h 2717"/>
                <a:gd name="T20" fmla="*/ 341 w 449"/>
                <a:gd name="T21" fmla="*/ 336 h 2717"/>
                <a:gd name="T22" fmla="*/ 379 w 449"/>
                <a:gd name="T23" fmla="*/ 226 h 2717"/>
                <a:gd name="T24" fmla="*/ 412 w 449"/>
                <a:gd name="T25" fmla="*/ 115 h 2717"/>
                <a:gd name="T26" fmla="*/ 437 w 449"/>
                <a:gd name="T27" fmla="*/ 0 h 2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9" h="2717">
                  <a:moveTo>
                    <a:pt x="437" y="0"/>
                  </a:moveTo>
                  <a:lnTo>
                    <a:pt x="449" y="0"/>
                  </a:lnTo>
                  <a:lnTo>
                    <a:pt x="449" y="2717"/>
                  </a:lnTo>
                  <a:lnTo>
                    <a:pt x="0" y="2717"/>
                  </a:lnTo>
                  <a:lnTo>
                    <a:pt x="0" y="926"/>
                  </a:lnTo>
                  <a:lnTo>
                    <a:pt x="68" y="835"/>
                  </a:lnTo>
                  <a:lnTo>
                    <a:pt x="134" y="742"/>
                  </a:lnTo>
                  <a:lnTo>
                    <a:pt x="193" y="645"/>
                  </a:lnTo>
                  <a:lnTo>
                    <a:pt x="248" y="545"/>
                  </a:lnTo>
                  <a:lnTo>
                    <a:pt x="297" y="442"/>
                  </a:lnTo>
                  <a:lnTo>
                    <a:pt x="341" y="336"/>
                  </a:lnTo>
                  <a:lnTo>
                    <a:pt x="379" y="226"/>
                  </a:lnTo>
                  <a:lnTo>
                    <a:pt x="412" y="115"/>
                  </a:lnTo>
                  <a:lnTo>
                    <a:pt x="4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542" y="3991"/>
              <a:ext cx="50" cy="118"/>
            </a:xfrm>
            <a:custGeom>
              <a:avLst/>
              <a:gdLst>
                <a:gd name="T0" fmla="*/ 0 w 451"/>
                <a:gd name="T1" fmla="*/ 0 h 1055"/>
                <a:gd name="T2" fmla="*/ 111 w 451"/>
                <a:gd name="T3" fmla="*/ 34 h 1055"/>
                <a:gd name="T4" fmla="*/ 223 w 451"/>
                <a:gd name="T5" fmla="*/ 65 h 1055"/>
                <a:gd name="T6" fmla="*/ 336 w 451"/>
                <a:gd name="T7" fmla="*/ 89 h 1055"/>
                <a:gd name="T8" fmla="*/ 451 w 451"/>
                <a:gd name="T9" fmla="*/ 108 h 1055"/>
                <a:gd name="T10" fmla="*/ 451 w 451"/>
                <a:gd name="T11" fmla="*/ 1055 h 1055"/>
                <a:gd name="T12" fmla="*/ 0 w 451"/>
                <a:gd name="T13" fmla="*/ 1055 h 1055"/>
                <a:gd name="T14" fmla="*/ 0 w 451"/>
                <a:gd name="T15" fmla="*/ 0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1" h="1055">
                  <a:moveTo>
                    <a:pt x="0" y="0"/>
                  </a:moveTo>
                  <a:lnTo>
                    <a:pt x="111" y="34"/>
                  </a:lnTo>
                  <a:lnTo>
                    <a:pt x="223" y="65"/>
                  </a:lnTo>
                  <a:lnTo>
                    <a:pt x="336" y="89"/>
                  </a:lnTo>
                  <a:lnTo>
                    <a:pt x="451" y="108"/>
                  </a:lnTo>
                  <a:lnTo>
                    <a:pt x="451" y="1055"/>
                  </a:lnTo>
                  <a:lnTo>
                    <a:pt x="0" y="10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3617" y="4004"/>
              <a:ext cx="50" cy="105"/>
            </a:xfrm>
            <a:custGeom>
              <a:avLst/>
              <a:gdLst>
                <a:gd name="T0" fmla="*/ 449 w 449"/>
                <a:gd name="T1" fmla="*/ 0 h 939"/>
                <a:gd name="T2" fmla="*/ 449 w 449"/>
                <a:gd name="T3" fmla="*/ 939 h 939"/>
                <a:gd name="T4" fmla="*/ 0 w 449"/>
                <a:gd name="T5" fmla="*/ 939 h 939"/>
                <a:gd name="T6" fmla="*/ 0 w 449"/>
                <a:gd name="T7" fmla="*/ 14 h 939"/>
                <a:gd name="T8" fmla="*/ 68 w 449"/>
                <a:gd name="T9" fmla="*/ 18 h 939"/>
                <a:gd name="T10" fmla="*/ 136 w 449"/>
                <a:gd name="T11" fmla="*/ 19 h 939"/>
                <a:gd name="T12" fmla="*/ 242 w 449"/>
                <a:gd name="T13" fmla="*/ 17 h 939"/>
                <a:gd name="T14" fmla="*/ 346 w 449"/>
                <a:gd name="T15" fmla="*/ 10 h 939"/>
                <a:gd name="T16" fmla="*/ 449 w 449"/>
                <a:gd name="T17" fmla="*/ 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" h="939">
                  <a:moveTo>
                    <a:pt x="449" y="0"/>
                  </a:moveTo>
                  <a:lnTo>
                    <a:pt x="449" y="939"/>
                  </a:lnTo>
                  <a:lnTo>
                    <a:pt x="0" y="939"/>
                  </a:lnTo>
                  <a:lnTo>
                    <a:pt x="0" y="14"/>
                  </a:lnTo>
                  <a:lnTo>
                    <a:pt x="68" y="18"/>
                  </a:lnTo>
                  <a:lnTo>
                    <a:pt x="136" y="19"/>
                  </a:lnTo>
                  <a:lnTo>
                    <a:pt x="242" y="17"/>
                  </a:lnTo>
                  <a:lnTo>
                    <a:pt x="346" y="10"/>
                  </a:lnTo>
                  <a:lnTo>
                    <a:pt x="4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3359696" y="3717032"/>
            <a:ext cx="1337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B Titr" panose="00000700000000000000" pitchFamily="2" charset="-78"/>
              </a:rPr>
              <a:t>خرداد ماه 1400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B Titr" panose="00000700000000000000" pitchFamily="2" charset="-78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272611" y="3933056"/>
            <a:ext cx="174326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B Titr" panose="00000700000000000000" pitchFamily="2" charset="-78"/>
              </a:rPr>
              <a:t>آماده سازي اوليه سيستم پاسخگويي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Call Center</a:t>
            </a: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B Titr" panose="00000700000000000000" pitchFamily="2" charset="-78"/>
              </a:rPr>
              <a:t>با نرم افزار ايزابل و طراحي اوليه برنامه نرم‌افزار ارتباط با مشتريان در سيستم جامع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B Titr" panose="00000700000000000000" pitchFamily="2" charset="-78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62892" y="3265239"/>
            <a:ext cx="1599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B Titr" panose="00000700000000000000" pitchFamily="2" charset="-78"/>
              </a:rPr>
              <a:t>نيمه خردادماه 1400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B Titr" panose="00000700000000000000" pitchFamily="2" charset="-7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75784" y="3502749"/>
            <a:ext cx="189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B Titr" panose="00000700000000000000" pitchFamily="2" charset="-78"/>
              </a:rPr>
              <a:t>مراسم رونمائي از مركز ارتباط با مشتريان شركت ايسيكو با حضور مديريت محترم عامل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B Titr" panose="00000700000000000000" pitchFamily="2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256240" y="4221088"/>
            <a:ext cx="1188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B Titr" panose="00000700000000000000" pitchFamily="2" charset="-78"/>
              </a:rPr>
              <a:t>مهر ماه 1400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B Titr" panose="00000700000000000000" pitchFamily="2" charset="-7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024349" y="4437112"/>
            <a:ext cx="174326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Low" defTabSz="914400" rtl="1"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B Titr" panose="00000700000000000000" pitchFamily="2" charset="-78"/>
              </a:rPr>
              <a:t>آغاز فرآيند </a:t>
            </a:r>
            <a:r>
              <a:rPr lang="fa-IR" sz="1200" dirty="0">
                <a:solidFill>
                  <a:srgbClr val="FFFFFF"/>
                </a:solidFill>
                <a:latin typeface="Poppins"/>
                <a:cs typeface="B Titr" panose="00000700000000000000" pitchFamily="2" charset="-78"/>
              </a:rPr>
              <a:t>اجراي نگرش‌سنجي با </a:t>
            </a: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B Titr" panose="00000700000000000000" pitchFamily="2" charset="-78"/>
              </a:rPr>
              <a:t>كمك نرم‌افزار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B Titr" panose="00000700000000000000" pitchFamily="2" charset="-78"/>
              </a:rPr>
              <a:t>Epoll</a:t>
            </a:r>
            <a:endParaRPr kumimoji="0" lang="id-ID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B Titr" panose="00000700000000000000" pitchFamily="2" charset="-78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395114" y="3212976"/>
            <a:ext cx="1201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B Titr" panose="00000700000000000000" pitchFamily="2" charset="-78"/>
              </a:rPr>
              <a:t>بهمن ماه 1400</a:t>
            </a:r>
            <a:endParaRPr kumimoji="0" lang="id-ID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B Titr" panose="00000700000000000000" pitchFamily="2" charset="-78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198034" y="3429000"/>
            <a:ext cx="1743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B Titr" panose="00000700000000000000" pitchFamily="2" charset="-78"/>
              </a:rPr>
              <a:t>شروع اجراي فاز دوم اصلاحات نرم‌افزارهاي مرتبط با مديريت ارتباط با مشتريان در سيستم جامع و ايزابل</a:t>
            </a:r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B Titr" panose="00000700000000000000" pitchFamily="2" charset="-78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A6AE9A5-A7AA-4D35-B414-717B9EF80063}"/>
              </a:ext>
            </a:extLst>
          </p:cNvPr>
          <p:cNvSpPr/>
          <p:nvPr/>
        </p:nvSpPr>
        <p:spPr>
          <a:xfrm>
            <a:off x="6144734" y="206749"/>
            <a:ext cx="4495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>
                <a:ln>
                  <a:noFill/>
                </a:ln>
                <a:solidFill>
                  <a:srgbClr val="0028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B Homa" panose="00000400000000000000" pitchFamily="2" charset="-78"/>
              </a:rPr>
              <a:t>روند استقرار ارتباط با مشتريان: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2C4142-DCAD-40EC-A30F-44C2687A5866}"/>
              </a:ext>
            </a:extLst>
          </p:cNvPr>
          <p:cNvSpPr/>
          <p:nvPr/>
        </p:nvSpPr>
        <p:spPr>
          <a:xfrm>
            <a:off x="119336" y="908720"/>
            <a:ext cx="106571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استقرار هر پروژه‌اي منوط به همكاري كليه اركان سازمان مي‌باشد كه اين مهم در حوزه استقرار پروژه‌هايي كه نيازمند فرهنگ سازي نيز مي‌باشد از اهميت بيشتري برخوردار است.</a:t>
            </a:r>
          </a:p>
          <a:p>
            <a:pPr marL="0" marR="0" lvl="0" indent="0" algn="just" defTabSz="4572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B Nazanin" panose="00000400000000000000" pitchFamily="2" charset="-78"/>
              </a:rPr>
              <a:t>پروژه استقرار مديريت ارتباط با مشتريان در شركت ايسيكو كه از سال 1400 تا كنون ادامه دارد با همكاري كليه واحدها به ايستگاه فعلي خود رسيده است.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Tahoma" panose="020B0604030504040204" pitchFamily="34" charset="0"/>
            </a:endParaRPr>
          </a:p>
        </p:txBody>
      </p:sp>
      <p:sp>
        <p:nvSpPr>
          <p:cNvPr id="45" name="Slide Number Placeholder 5">
            <a:extLst>
              <a:ext uri="{FF2B5EF4-FFF2-40B4-BE49-F238E27FC236}">
                <a16:creationId xmlns:a16="http://schemas.microsoft.com/office/drawing/2014/main" id="{137D7EB5-911A-45F1-911D-21EA85A8B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0" y="649287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Traffic" panose="00000400000000000000" pitchFamily="2" charset="-78"/>
              </a:defRPr>
            </a:lvl1pPr>
          </a:lstStyle>
          <a:p>
            <a:pPr algn="ctr">
              <a:defRPr/>
            </a:pPr>
            <a:fld id="{51C66D81-DCAF-40EB-9A87-C72555E7277A}" type="slidenum">
              <a:rPr lang="ar-AE" sz="1600" b="1">
                <a:solidFill>
                  <a:schemeClr val="tx1"/>
                </a:solidFill>
                <a:latin typeface="+mn-lt"/>
              </a:rPr>
              <a:pPr algn="ctr">
                <a:defRPr/>
              </a:pPr>
              <a:t>7</a:t>
            </a:fld>
            <a:endParaRPr lang="ar-AE" sz="16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369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صفحه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9E57-FBBC-423B-87B7-2A4510B1A928}" type="slidenum">
              <a:rPr lang="ar-AE" smtClean="0"/>
              <a:t>8</a:t>
            </a:fld>
            <a:endParaRPr lang="ar-A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79576" y="260648"/>
            <a:ext cx="8208912" cy="686034"/>
          </a:xfrm>
        </p:spPr>
        <p:txBody>
          <a:bodyPr>
            <a:noAutofit/>
          </a:bodyPr>
          <a:lstStyle/>
          <a:p>
            <a:pPr algn="r"/>
            <a:r>
              <a:rPr lang="fa-IR" sz="3200" b="1" dirty="0">
                <a:solidFill>
                  <a:srgbClr val="0000CC"/>
                </a:solidFill>
                <a:latin typeface="+mn-lt"/>
                <a:ea typeface="+mn-ea"/>
                <a:cs typeface="B Homa" panose="00000400000000000000" pitchFamily="2" charset="-78"/>
              </a:rPr>
              <a:t>كانال ارتباطي: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400" y="1196752"/>
            <a:ext cx="9865096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1- مركز تماس به شماره </a:t>
            </a:r>
            <a:r>
              <a:rPr lang="fa-IR" sz="2400" b="1" dirty="0">
                <a:solidFill>
                  <a:srgbClr val="73991F"/>
                </a:solidFill>
                <a:cs typeface="B Nazanin" panose="00000400000000000000" pitchFamily="2" charset="-78"/>
              </a:rPr>
              <a:t>48274827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2- پست الكترونيك به آدرس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CRM@iseikco.com</a:t>
            </a:r>
            <a:endParaRPr lang="fa-I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3- دسترسي در محيط وب به آدرس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https://iseapp.iseikco.com</a:t>
            </a:r>
            <a:endParaRPr lang="fa-I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4- اپليكيشن سِماك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https://semak.iseikco.com</a:t>
            </a:r>
            <a:endParaRPr lang="fa-I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5- اتوماسيون اداري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>
                <a:cs typeface="B Nazanin" panose="00000400000000000000" pitchFamily="2" charset="-78"/>
              </a:rPr>
              <a:t>6- نامه پستي به آدرس تهران، كيلومتر 14 اتوبان تهران كرج، بعد از پارك چيتگر، خروجي آزادشهر پيكانشهر، انتهاي خيابان پارسا، مجتمع سمند شركت مهندسي خدمات صنعتي ايران خودرو، كدپستي 1496714141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1430000" y="649287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6B089E57-FBBC-423B-87B7-2A4510B1A928}" type="slidenum">
              <a:rPr lang="ar-AE" sz="1600" b="1" smtClean="0">
                <a:solidFill>
                  <a:schemeClr val="tx1"/>
                </a:solidFill>
                <a:cs typeface="B Traffic" panose="00000400000000000000" pitchFamily="2" charset="-78"/>
              </a:rPr>
              <a:pPr algn="ctr"/>
              <a:t>8</a:t>
            </a:fld>
            <a:endParaRPr lang="ar-AE" sz="1800" b="1" dirty="0">
              <a:solidFill>
                <a:schemeClr val="tx1"/>
              </a:solidFill>
              <a:cs typeface="B Traffic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1520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23992" y="260648"/>
            <a:ext cx="4608512" cy="686034"/>
          </a:xfrm>
        </p:spPr>
        <p:txBody>
          <a:bodyPr>
            <a:noAutofit/>
          </a:bodyPr>
          <a:lstStyle/>
          <a:p>
            <a:pPr algn="r"/>
            <a:r>
              <a:rPr lang="fa-IR" sz="3200" b="1" dirty="0">
                <a:solidFill>
                  <a:srgbClr val="0000CC"/>
                </a:solidFill>
                <a:latin typeface="+mn-lt"/>
                <a:ea typeface="+mn-ea"/>
                <a:cs typeface="B Homa" panose="00000400000000000000" pitchFamily="2" charset="-78"/>
              </a:rPr>
              <a:t>مركز تماس </a:t>
            </a:r>
            <a:r>
              <a:rPr lang="fa-IR" sz="2000" b="1" dirty="0">
                <a:solidFill>
                  <a:srgbClr val="0000CC"/>
                </a:solidFill>
                <a:latin typeface="+mn-lt"/>
                <a:ea typeface="+mn-ea"/>
                <a:cs typeface="B Homa" panose="00000400000000000000" pitchFamily="2" charset="-78"/>
              </a:rPr>
              <a:t>(</a:t>
            </a:r>
            <a:r>
              <a:rPr lang="en-US" sz="2000" b="1" dirty="0">
                <a:solidFill>
                  <a:srgbClr val="0000CC"/>
                </a:solidFill>
                <a:latin typeface="+mn-lt"/>
                <a:ea typeface="+mn-ea"/>
                <a:cs typeface="B Homa" panose="00000400000000000000" pitchFamily="2" charset="-78"/>
              </a:rPr>
              <a:t>Call Center</a:t>
            </a:r>
            <a:r>
              <a:rPr lang="fa-IR" sz="2000" b="1" dirty="0">
                <a:solidFill>
                  <a:srgbClr val="0000CC"/>
                </a:solidFill>
                <a:latin typeface="+mn-lt"/>
                <a:ea typeface="+mn-ea"/>
                <a:cs typeface="B Homa" panose="00000400000000000000" pitchFamily="2" charset="-78"/>
              </a:rPr>
              <a:t>) </a:t>
            </a:r>
            <a:r>
              <a:rPr lang="fa-IR" sz="3200" b="1" dirty="0">
                <a:solidFill>
                  <a:srgbClr val="0000CC"/>
                </a:solidFill>
                <a:latin typeface="+mn-lt"/>
                <a:ea typeface="+mn-ea"/>
                <a:cs typeface="B Homa" panose="00000400000000000000" pitchFamily="2" charset="-78"/>
              </a:rPr>
              <a:t>: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7EB5-911A-45F1-911D-21EA85A8B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0" y="6492875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B Traffic" panose="00000400000000000000" pitchFamily="2" charset="-78"/>
              </a:defRPr>
            </a:lvl1pPr>
          </a:lstStyle>
          <a:p>
            <a:pPr algn="ctr">
              <a:defRPr/>
            </a:pPr>
            <a:fld id="{51C66D81-DCAF-40EB-9A87-C72555E7277A}" type="slidenum">
              <a:rPr lang="ar-AE" sz="1600" b="1">
                <a:solidFill>
                  <a:schemeClr val="tx1"/>
                </a:solidFill>
                <a:latin typeface="+mn-lt"/>
              </a:rPr>
              <a:pPr algn="ctr">
                <a:defRPr/>
              </a:pPr>
              <a:t>9</a:t>
            </a:fld>
            <a:endParaRPr lang="ar-AE" sz="1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7" y="1196752"/>
            <a:ext cx="5021619" cy="376621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499" y="1196752"/>
            <a:ext cx="5024284" cy="3768213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5442155" y="2588477"/>
            <a:ext cx="1327355" cy="129785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600" dirty="0">
                <a:solidFill>
                  <a:srgbClr val="C00000"/>
                </a:solidFill>
                <a:cs typeface="B Titr" panose="00000700000000000000" pitchFamily="2" charset="-78"/>
              </a:rPr>
              <a:t>برقراري ارتباط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7568" y="5229200"/>
            <a:ext cx="922228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2400" dirty="0">
                <a:cs typeface="B Nazanin" panose="00000400000000000000" pitchFamily="2" charset="-78"/>
              </a:rPr>
              <a:t>سافت‌فون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3cx</a:t>
            </a:r>
            <a:r>
              <a:rPr lang="fa-IR" sz="2400" dirty="0">
                <a:cs typeface="B Nazanin" panose="00000400000000000000" pitchFamily="2" charset="-78"/>
              </a:rPr>
              <a:t> و نرم‌افزار تخصصي ايزابل درحوزه مركز تماس ابزاري جهت امكان برقراري ارتباط تلفني از طريق سرشماره 48274827 مختص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CRM</a:t>
            </a:r>
            <a:r>
              <a:rPr lang="fa-IR" sz="2400" dirty="0">
                <a:cs typeface="B Nazanin" panose="00000400000000000000" pitchFamily="2" charset="-78"/>
              </a:rPr>
              <a:t> است كه به عنوان يكي از كانال‌هاي ارتباطي و پاسخگويي به مشتريان ايسيكو ايجاد و راه‌اندازي شده است.</a:t>
            </a:r>
          </a:p>
        </p:txBody>
      </p:sp>
    </p:spTree>
    <p:extLst>
      <p:ext uri="{BB962C8B-B14F-4D97-AF65-F5344CB8AC3E}">
        <p14:creationId xmlns:p14="http://schemas.microsoft.com/office/powerpoint/2010/main" val="3712704292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  <a:fontScheme name="NewsPrint">
    <a:majorFont>
      <a:latin typeface="Impact"/>
      <a:ea typeface=""/>
      <a:cs typeface=""/>
      <a:font script="Jpan" typeface="HGP創英角ｺﾞｼｯｸUB"/>
      <a:font script="Hang" typeface="HY견고딕"/>
      <a:font script="Hans" typeface="微软雅黑"/>
      <a:font script="Hant" typeface="微軟正黑體"/>
      <a:font script="Arab" typeface="Tahoma"/>
      <a:font script="Hebr" typeface="To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NewsPrint">
    <a:fillStyleLst>
      <a:solidFill>
        <a:schemeClr val="phClr"/>
      </a:solidFill>
      <a:gradFill rotWithShape="1">
        <a:gsLst>
          <a:gs pos="0">
            <a:schemeClr val="phClr">
              <a:tint val="37000"/>
              <a:hueMod val="100000"/>
              <a:satMod val="200000"/>
              <a:lumMod val="88000"/>
            </a:schemeClr>
          </a:gs>
          <a:gs pos="100000">
            <a:schemeClr val="phClr">
              <a:tint val="53000"/>
              <a:shade val="100000"/>
              <a:hueMod val="100000"/>
              <a:satMod val="350000"/>
              <a:lumMod val="79000"/>
            </a:schemeClr>
          </a:gs>
        </a:gsLst>
        <a:lin ang="5400000" scaled="1"/>
      </a:gradFill>
      <a:gradFill rotWithShape="1">
        <a:gsLst>
          <a:gs pos="0">
            <a:schemeClr val="phClr">
              <a:tint val="83000"/>
              <a:shade val="100000"/>
              <a:alpha val="100000"/>
              <a:hueMod val="100000"/>
              <a:satMod val="220000"/>
              <a:lumMod val="90000"/>
            </a:schemeClr>
          </a:gs>
          <a:gs pos="76000">
            <a:schemeClr val="phClr">
              <a:shade val="100000"/>
            </a:schemeClr>
          </a:gs>
          <a:gs pos="100000">
            <a:schemeClr val="phClr">
              <a:shade val="93000"/>
              <a:alpha val="100000"/>
              <a:satMod val="100000"/>
              <a:lumMod val="93000"/>
            </a:schemeClr>
          </a:gs>
        </a:gsLst>
        <a:path path="circle">
          <a:fillToRect l="15000" t="15000" r="100000" b="100000"/>
        </a:path>
      </a:gradFill>
    </a:fillStyleLst>
    <a:lnStyleLst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12700" dir="5280000" rotWithShape="0">
            <a:srgbClr val="000000">
              <a:alpha val="40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3000"/>
            </a:schemeClr>
          </a:gs>
          <a:gs pos="100000">
            <a:schemeClr val="phClr">
              <a:shade val="55000"/>
            </a:schemeClr>
          </a:gs>
        </a:gsLst>
        <a:lin ang="5400000" scaled="1"/>
      </a:gradFill>
      <a:blipFill rotWithShape="1">
        <a:blip xmlns:r="http://schemas.openxmlformats.org/officeDocument/2006/relationships" r:embed="rId1">
          <a:duotone>
            <a:schemeClr val="phClr">
              <a:shade val="20000"/>
              <a:satMod val="350000"/>
              <a:lumMod val="125000"/>
            </a:schemeClr>
            <a:schemeClr val="phClr">
              <a:tint val="90000"/>
              <a:satMod val="250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  <a:fontScheme name="NewsPrint">
    <a:majorFont>
      <a:latin typeface="Impact"/>
      <a:ea typeface=""/>
      <a:cs typeface=""/>
      <a:font script="Jpan" typeface="HGP創英角ｺﾞｼｯｸUB"/>
      <a:font script="Hang" typeface="HY견고딕"/>
      <a:font script="Hans" typeface="微软雅黑"/>
      <a:font script="Hant" typeface="微軟正黑體"/>
      <a:font script="Arab" typeface="Tahoma"/>
      <a:font script="Hebr" typeface="To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NewsPrint">
    <a:fillStyleLst>
      <a:solidFill>
        <a:schemeClr val="phClr"/>
      </a:solidFill>
      <a:gradFill rotWithShape="1">
        <a:gsLst>
          <a:gs pos="0">
            <a:schemeClr val="phClr">
              <a:tint val="37000"/>
              <a:hueMod val="100000"/>
              <a:satMod val="200000"/>
              <a:lumMod val="88000"/>
            </a:schemeClr>
          </a:gs>
          <a:gs pos="100000">
            <a:schemeClr val="phClr">
              <a:tint val="53000"/>
              <a:shade val="100000"/>
              <a:hueMod val="100000"/>
              <a:satMod val="350000"/>
              <a:lumMod val="79000"/>
            </a:schemeClr>
          </a:gs>
        </a:gsLst>
        <a:lin ang="5400000" scaled="1"/>
      </a:gradFill>
      <a:gradFill rotWithShape="1">
        <a:gsLst>
          <a:gs pos="0">
            <a:schemeClr val="phClr">
              <a:tint val="83000"/>
              <a:shade val="100000"/>
              <a:alpha val="100000"/>
              <a:hueMod val="100000"/>
              <a:satMod val="220000"/>
              <a:lumMod val="90000"/>
            </a:schemeClr>
          </a:gs>
          <a:gs pos="76000">
            <a:schemeClr val="phClr">
              <a:shade val="100000"/>
            </a:schemeClr>
          </a:gs>
          <a:gs pos="100000">
            <a:schemeClr val="phClr">
              <a:shade val="93000"/>
              <a:alpha val="100000"/>
              <a:satMod val="100000"/>
              <a:lumMod val="93000"/>
            </a:schemeClr>
          </a:gs>
        </a:gsLst>
        <a:path path="circle">
          <a:fillToRect l="15000" t="15000" r="100000" b="100000"/>
        </a:path>
      </a:gradFill>
    </a:fillStyleLst>
    <a:lnStyleLst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12700" dir="5280000" rotWithShape="0">
            <a:srgbClr val="000000">
              <a:alpha val="40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3000"/>
            </a:schemeClr>
          </a:gs>
          <a:gs pos="100000">
            <a:schemeClr val="phClr">
              <a:shade val="55000"/>
            </a:schemeClr>
          </a:gs>
        </a:gsLst>
        <a:lin ang="5400000" scaled="1"/>
      </a:gradFill>
      <a:blipFill rotWithShape="1">
        <a:blip xmlns:r="http://schemas.openxmlformats.org/officeDocument/2006/relationships" r:embed="rId1">
          <a:duotone>
            <a:schemeClr val="phClr">
              <a:shade val="20000"/>
              <a:satMod val="350000"/>
              <a:lumMod val="125000"/>
            </a:schemeClr>
            <a:schemeClr val="phClr">
              <a:tint val="90000"/>
              <a:satMod val="250000"/>
            </a:schemeClr>
          </a:duotone>
        </a:blip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  <a:fontScheme name="NewsPrint">
    <a:majorFont>
      <a:latin typeface="Impact"/>
      <a:ea typeface=""/>
      <a:cs typeface=""/>
      <a:font script="Jpan" typeface="HGP創英角ｺﾞｼｯｸUB"/>
      <a:font script="Hang" typeface="HY견고딕"/>
      <a:font script="Hans" typeface="微软雅黑"/>
      <a:font script="Hant" typeface="微軟正黑體"/>
      <a:font script="Arab" typeface="Tahoma"/>
      <a:font script="Hebr" typeface="To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NewsPrint">
    <a:fillStyleLst>
      <a:solidFill>
        <a:schemeClr val="phClr"/>
      </a:solidFill>
      <a:gradFill rotWithShape="1">
        <a:gsLst>
          <a:gs pos="0">
            <a:schemeClr val="phClr">
              <a:tint val="37000"/>
              <a:hueMod val="100000"/>
              <a:satMod val="200000"/>
              <a:lumMod val="88000"/>
            </a:schemeClr>
          </a:gs>
          <a:gs pos="100000">
            <a:schemeClr val="phClr">
              <a:tint val="53000"/>
              <a:shade val="100000"/>
              <a:hueMod val="100000"/>
              <a:satMod val="350000"/>
              <a:lumMod val="79000"/>
            </a:schemeClr>
          </a:gs>
        </a:gsLst>
        <a:lin ang="5400000" scaled="1"/>
      </a:gradFill>
      <a:gradFill rotWithShape="1">
        <a:gsLst>
          <a:gs pos="0">
            <a:schemeClr val="phClr">
              <a:tint val="83000"/>
              <a:shade val="100000"/>
              <a:alpha val="100000"/>
              <a:hueMod val="100000"/>
              <a:satMod val="220000"/>
              <a:lumMod val="90000"/>
            </a:schemeClr>
          </a:gs>
          <a:gs pos="76000">
            <a:schemeClr val="phClr">
              <a:shade val="100000"/>
            </a:schemeClr>
          </a:gs>
          <a:gs pos="100000">
            <a:schemeClr val="phClr">
              <a:shade val="93000"/>
              <a:alpha val="100000"/>
              <a:satMod val="100000"/>
              <a:lumMod val="93000"/>
            </a:schemeClr>
          </a:gs>
        </a:gsLst>
        <a:path path="circle">
          <a:fillToRect l="15000" t="15000" r="100000" b="100000"/>
        </a:path>
      </a:gradFill>
    </a:fillStyleLst>
    <a:lnStyleLst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12700" dir="5280000" rotWithShape="0">
            <a:srgbClr val="000000">
              <a:alpha val="40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3000"/>
            </a:schemeClr>
          </a:gs>
          <a:gs pos="100000">
            <a:schemeClr val="phClr">
              <a:shade val="55000"/>
            </a:schemeClr>
          </a:gs>
        </a:gsLst>
        <a:lin ang="5400000" scaled="1"/>
      </a:gradFill>
      <a:blipFill rotWithShape="1">
        <a:blip xmlns:r="http://schemas.openxmlformats.org/officeDocument/2006/relationships" r:embed="rId1">
          <a:duotone>
            <a:schemeClr val="phClr">
              <a:shade val="20000"/>
              <a:satMod val="350000"/>
              <a:lumMod val="125000"/>
            </a:schemeClr>
            <a:schemeClr val="phClr">
              <a:tint val="90000"/>
              <a:satMod val="250000"/>
            </a:schemeClr>
          </a:duotone>
        </a:blip>
        <a:stretch/>
      </a:blipFill>
    </a:bgFillStyleLst>
  </a:fmtScheme>
</a:themeOverride>
</file>

<file path=ppt/theme/themeOverride4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  <a:fontScheme name="NewsPrint">
    <a:majorFont>
      <a:latin typeface="Impact"/>
      <a:ea typeface=""/>
      <a:cs typeface=""/>
      <a:font script="Jpan" typeface="HGP創英角ｺﾞｼｯｸUB"/>
      <a:font script="Hang" typeface="HY견고딕"/>
      <a:font script="Hans" typeface="微软雅黑"/>
      <a:font script="Hant" typeface="微軟正黑體"/>
      <a:font script="Arab" typeface="Tahoma"/>
      <a:font script="Hebr" typeface="To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NewsPrint">
    <a:fillStyleLst>
      <a:solidFill>
        <a:schemeClr val="phClr"/>
      </a:solidFill>
      <a:gradFill rotWithShape="1">
        <a:gsLst>
          <a:gs pos="0">
            <a:schemeClr val="phClr">
              <a:tint val="37000"/>
              <a:hueMod val="100000"/>
              <a:satMod val="200000"/>
              <a:lumMod val="88000"/>
            </a:schemeClr>
          </a:gs>
          <a:gs pos="100000">
            <a:schemeClr val="phClr">
              <a:tint val="53000"/>
              <a:shade val="100000"/>
              <a:hueMod val="100000"/>
              <a:satMod val="350000"/>
              <a:lumMod val="79000"/>
            </a:schemeClr>
          </a:gs>
        </a:gsLst>
        <a:lin ang="5400000" scaled="1"/>
      </a:gradFill>
      <a:gradFill rotWithShape="1">
        <a:gsLst>
          <a:gs pos="0">
            <a:schemeClr val="phClr">
              <a:tint val="83000"/>
              <a:shade val="100000"/>
              <a:alpha val="100000"/>
              <a:hueMod val="100000"/>
              <a:satMod val="220000"/>
              <a:lumMod val="90000"/>
            </a:schemeClr>
          </a:gs>
          <a:gs pos="76000">
            <a:schemeClr val="phClr">
              <a:shade val="100000"/>
            </a:schemeClr>
          </a:gs>
          <a:gs pos="100000">
            <a:schemeClr val="phClr">
              <a:shade val="93000"/>
              <a:alpha val="100000"/>
              <a:satMod val="100000"/>
              <a:lumMod val="93000"/>
            </a:schemeClr>
          </a:gs>
        </a:gsLst>
        <a:path path="circle">
          <a:fillToRect l="15000" t="15000" r="100000" b="100000"/>
        </a:path>
      </a:gradFill>
    </a:fillStyleLst>
    <a:lnStyleLst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12700" dir="5280000" rotWithShape="0">
            <a:srgbClr val="000000">
              <a:alpha val="40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3000"/>
            </a:schemeClr>
          </a:gs>
          <a:gs pos="100000">
            <a:schemeClr val="phClr">
              <a:shade val="55000"/>
            </a:schemeClr>
          </a:gs>
        </a:gsLst>
        <a:lin ang="5400000" scaled="1"/>
      </a:gradFill>
      <a:blipFill rotWithShape="1">
        <a:blip xmlns:r="http://schemas.openxmlformats.org/officeDocument/2006/relationships" r:embed="rId1">
          <a:duotone>
            <a:schemeClr val="phClr">
              <a:shade val="20000"/>
              <a:satMod val="350000"/>
              <a:lumMod val="125000"/>
            </a:schemeClr>
            <a:schemeClr val="phClr">
              <a:tint val="90000"/>
              <a:satMod val="250000"/>
            </a:schemeClr>
          </a:duotone>
        </a:blip>
        <a:stretch/>
      </a:blipFill>
    </a:bgFillStyleLst>
  </a:fmtScheme>
</a:themeOverride>
</file>

<file path=ppt/theme/themeOverride5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  <a:fontScheme name="NewsPrint">
    <a:majorFont>
      <a:latin typeface="Impact"/>
      <a:ea typeface=""/>
      <a:cs typeface=""/>
      <a:font script="Jpan" typeface="HGP創英角ｺﾞｼｯｸUB"/>
      <a:font script="Hang" typeface="HY견고딕"/>
      <a:font script="Hans" typeface="微软雅黑"/>
      <a:font script="Hant" typeface="微軟正黑體"/>
      <a:font script="Arab" typeface="Tahoma"/>
      <a:font script="Hebr" typeface="To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NewsPrint">
    <a:fillStyleLst>
      <a:solidFill>
        <a:schemeClr val="phClr"/>
      </a:solidFill>
      <a:gradFill rotWithShape="1">
        <a:gsLst>
          <a:gs pos="0">
            <a:schemeClr val="phClr">
              <a:tint val="37000"/>
              <a:hueMod val="100000"/>
              <a:satMod val="200000"/>
              <a:lumMod val="88000"/>
            </a:schemeClr>
          </a:gs>
          <a:gs pos="100000">
            <a:schemeClr val="phClr">
              <a:tint val="53000"/>
              <a:shade val="100000"/>
              <a:hueMod val="100000"/>
              <a:satMod val="350000"/>
              <a:lumMod val="79000"/>
            </a:schemeClr>
          </a:gs>
        </a:gsLst>
        <a:lin ang="5400000" scaled="1"/>
      </a:gradFill>
      <a:gradFill rotWithShape="1">
        <a:gsLst>
          <a:gs pos="0">
            <a:schemeClr val="phClr">
              <a:tint val="83000"/>
              <a:shade val="100000"/>
              <a:alpha val="100000"/>
              <a:hueMod val="100000"/>
              <a:satMod val="220000"/>
              <a:lumMod val="90000"/>
            </a:schemeClr>
          </a:gs>
          <a:gs pos="76000">
            <a:schemeClr val="phClr">
              <a:shade val="100000"/>
            </a:schemeClr>
          </a:gs>
          <a:gs pos="100000">
            <a:schemeClr val="phClr">
              <a:shade val="93000"/>
              <a:alpha val="100000"/>
              <a:satMod val="100000"/>
              <a:lumMod val="93000"/>
            </a:schemeClr>
          </a:gs>
        </a:gsLst>
        <a:path path="circle">
          <a:fillToRect l="15000" t="15000" r="100000" b="100000"/>
        </a:path>
      </a:gradFill>
    </a:fillStyleLst>
    <a:lnStyleLst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12700" dir="5280000" rotWithShape="0">
            <a:srgbClr val="000000">
              <a:alpha val="40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3000"/>
            </a:schemeClr>
          </a:gs>
          <a:gs pos="100000">
            <a:schemeClr val="phClr">
              <a:shade val="55000"/>
            </a:schemeClr>
          </a:gs>
        </a:gsLst>
        <a:lin ang="5400000" scaled="1"/>
      </a:gradFill>
      <a:blipFill rotWithShape="1">
        <a:blip xmlns:r="http://schemas.openxmlformats.org/officeDocument/2006/relationships" r:embed="rId1">
          <a:duotone>
            <a:schemeClr val="phClr">
              <a:shade val="20000"/>
              <a:satMod val="350000"/>
              <a:lumMod val="125000"/>
            </a:schemeClr>
            <a:schemeClr val="phClr">
              <a:tint val="90000"/>
              <a:satMod val="25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8475</TotalTime>
  <Words>1723</Words>
  <Application>Microsoft Office PowerPoint</Application>
  <PresentationFormat>Widescreen</PresentationFormat>
  <Paragraphs>280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B Nazanin</vt:lpstr>
      <vt:lpstr>B Titr</vt:lpstr>
      <vt:lpstr>Calibri</vt:lpstr>
      <vt:lpstr>Dubai Light</vt:lpstr>
      <vt:lpstr>Poppins</vt:lpstr>
      <vt:lpstr>Times New Roman</vt:lpstr>
      <vt:lpstr>Trebuchet MS</vt:lpstr>
      <vt:lpstr>Wingdings</vt:lpstr>
      <vt:lpstr>Wingdings 3</vt:lpstr>
      <vt:lpstr>Facet</vt:lpstr>
      <vt:lpstr>1_Facet</vt:lpstr>
      <vt:lpstr>مديريت ارتباط با مشتريان – CRM در شركت مهندسي خدمات صنعتي ايران خودرو ايسيكو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كانال ارتباطي:</vt:lpstr>
      <vt:lpstr>مركز تماس (Call Center) :</vt:lpstr>
      <vt:lpstr>كانال ارتباطي در محيط وب - برنامه iseapp :</vt:lpstr>
      <vt:lpstr>كانال ارتباطي - سامانه مديريت اياب و ذهاب كاركنان - سِماك:</vt:lpstr>
      <vt:lpstr>نرم‌افزار مديريت ارتباط با مشتريان:</vt:lpstr>
      <vt:lpstr>نرم‌افزار مديريت ارتباط با مشتريان - سرفصلهاي اطلاعاتي :</vt:lpstr>
      <vt:lpstr>نرم‌افزار مديرت ارتباط با مشتريان - فهرست خدمات و جزييات آن:</vt:lpstr>
      <vt:lpstr>نرم‌افزار مديرت ارتباط با مشتريان - فهرست خدمات و جزييات آن:</vt:lpstr>
      <vt:lpstr>سامانه الكترونيكي نظرسنجي epoll:</vt:lpstr>
      <vt:lpstr>نتايج نظرسنجي خدمات در سال 1400 از طريق سامانه epoll: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EFQM</dc:title>
  <dc:subject>قالب مشترك براي ارائه گزارشات كميته‌ها</dc:subject>
  <dc:creator>Rahdar - Ghasem</dc:creator>
  <cp:lastModifiedBy>Rahdar - Ghasem</cp:lastModifiedBy>
  <cp:revision>611</cp:revision>
  <cp:lastPrinted>2022-09-06T05:26:21Z</cp:lastPrinted>
  <dcterms:created xsi:type="dcterms:W3CDTF">2016-11-15T12:08:18Z</dcterms:created>
  <dcterms:modified xsi:type="dcterms:W3CDTF">2023-01-02T13:33:16Z</dcterms:modified>
</cp:coreProperties>
</file>